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40"/>
  </p:notesMasterIdLst>
  <p:handoutMasterIdLst>
    <p:handoutMasterId r:id="rId41"/>
  </p:handoutMasterIdLst>
  <p:sldIdLst>
    <p:sldId id="268" r:id="rId5"/>
    <p:sldId id="271" r:id="rId6"/>
    <p:sldId id="287" r:id="rId7"/>
    <p:sldId id="288" r:id="rId8"/>
    <p:sldId id="293" r:id="rId9"/>
    <p:sldId id="294" r:id="rId10"/>
    <p:sldId id="291" r:id="rId11"/>
    <p:sldId id="292" r:id="rId12"/>
    <p:sldId id="274" r:id="rId13"/>
    <p:sldId id="275" r:id="rId14"/>
    <p:sldId id="276" r:id="rId15"/>
    <p:sldId id="297" r:id="rId16"/>
    <p:sldId id="295" r:id="rId17"/>
    <p:sldId id="296" r:id="rId18"/>
    <p:sldId id="298" r:id="rId19"/>
    <p:sldId id="277" r:id="rId20"/>
    <p:sldId id="309" r:id="rId21"/>
    <p:sldId id="300" r:id="rId22"/>
    <p:sldId id="301" r:id="rId23"/>
    <p:sldId id="320" r:id="rId24"/>
    <p:sldId id="310" r:id="rId25"/>
    <p:sldId id="302" r:id="rId26"/>
    <p:sldId id="303" r:id="rId27"/>
    <p:sldId id="313" r:id="rId28"/>
    <p:sldId id="304" r:id="rId29"/>
    <p:sldId id="305" r:id="rId30"/>
    <p:sldId id="312" r:id="rId31"/>
    <p:sldId id="306" r:id="rId32"/>
    <p:sldId id="307" r:id="rId33"/>
    <p:sldId id="314" r:id="rId34"/>
    <p:sldId id="285" r:id="rId35"/>
    <p:sldId id="315" r:id="rId36"/>
    <p:sldId id="316" r:id="rId37"/>
    <p:sldId id="317" r:id="rId38"/>
    <p:sldId id="31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9" autoAdjust="0"/>
    <p:restoredTop sz="94652" autoAdjust="0"/>
  </p:normalViewPr>
  <p:slideViewPr>
    <p:cSldViewPr snapToGrid="0" showGuides="1">
      <p:cViewPr varScale="1">
        <p:scale>
          <a:sx n="118" d="100"/>
          <a:sy n="118" d="100"/>
        </p:scale>
        <p:origin x="232" y="392"/>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6/23/20</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6/23/20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289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47868"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a:lstStyle/>
          <a:p>
            <a:endParaRPr lang="en-US" dirty="0"/>
          </a:p>
          <a:p>
            <a:r>
              <a:rPr lang="en-US" dirty="0"/>
              <a:t>Individual Project | Allianz</a:t>
            </a:r>
          </a:p>
          <a:p>
            <a:r>
              <a:rPr lang="en-US" dirty="0" err="1"/>
              <a:t>Sayali</a:t>
            </a:r>
            <a:r>
              <a:rPr lang="en-US" dirty="0"/>
              <a:t> Bhagat</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DA5D0-B532-4E02-9D60-90F3274A3F6E}"/>
              </a:ext>
            </a:extLst>
          </p:cNvPr>
          <p:cNvSpPr>
            <a:spLocks noGrp="1"/>
          </p:cNvSpPr>
          <p:nvPr>
            <p:ph type="title"/>
          </p:nvPr>
        </p:nvSpPr>
        <p:spPr>
          <a:xfrm>
            <a:off x="734409" y="365126"/>
            <a:ext cx="10723179" cy="696420"/>
          </a:xfrm>
        </p:spPr>
        <p:txBody>
          <a:bodyPr/>
          <a:lstStyle/>
          <a:p>
            <a:r>
              <a:rPr lang="en-US" dirty="0"/>
              <a:t>Project Name: Personalized Marketing Efforts </a:t>
            </a:r>
          </a:p>
        </p:txBody>
      </p:sp>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198" y="1061546"/>
            <a:ext cx="10515599" cy="5255171"/>
          </a:xfrm>
        </p:spPr>
        <p:txBody>
          <a:bodyPr>
            <a:normAutofit/>
          </a:bodyPr>
          <a:lstStyle/>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1. AUTHORITY RESPONSIBLE</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Sales Director, Marketing Director</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2. BACKGROUND</a:t>
            </a:r>
          </a:p>
          <a:p>
            <a:pPr marL="0" indent="0" algn="just" eaLnBrk="0" fontAlgn="base" hangingPunct="0">
              <a:lnSpc>
                <a:spcPct val="120000"/>
              </a:lnSpc>
              <a:spcBef>
                <a:spcPct val="20000"/>
              </a:spcBef>
              <a:spcAft>
                <a:spcPct val="0"/>
              </a:spcAft>
              <a:buClr>
                <a:srgbClr val="005483"/>
              </a:buClr>
              <a:buNone/>
            </a:pPr>
            <a:r>
              <a:rPr lang="en-US" sz="1600" kern="0" dirty="0">
                <a:latin typeface="+mj-lt"/>
              </a:rPr>
              <a:t>The project will primarily focus working on analysis of customer data and making Market analysis to identify emerging trends in products and services. It will be a stand alone project to fulfill the innovated product supply requirement but later might be working with Fraud claim detection project to increase the security of the customers and its services.</a:t>
            </a:r>
            <a:endParaRPr lang="en-US" sz="1600" kern="0" dirty="0">
              <a:solidFill>
                <a:prstClr val="white">
                  <a:lumMod val="65000"/>
                </a:prstClr>
              </a:solidFill>
              <a:latin typeface="+mj-lt"/>
            </a:endParaRP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3. PROJECT OBJECTIVES</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In this project Personalized marketing, targeting customers on the basis of their individual spends and analysis of the customer behavior on social media through sentiment analysis will be done to create credit risk assessment and offer customized products to the customer. </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4. SCOPE</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Acquisition of getting new customers, by targeting prospects through campaigns, re-engaging existing &amp; previous customers or dormant customers to buy new products/services, Relationship management (Cultivating the customer’s relationship with the company)</a:t>
            </a:r>
          </a:p>
          <a:p>
            <a:pPr marL="0" lvl="0" indent="0" algn="just" eaLnBrk="0" fontAlgn="base" hangingPunct="0">
              <a:lnSpc>
                <a:spcPct val="120000"/>
              </a:lnSpc>
              <a:spcBef>
                <a:spcPct val="20000"/>
              </a:spcBef>
              <a:spcAft>
                <a:spcPct val="0"/>
              </a:spcAft>
              <a:buClr>
                <a:srgbClr val="005483"/>
              </a:buClr>
              <a:buNone/>
            </a:pPr>
            <a:endParaRPr lang="en-US" dirty="0">
              <a:latin typeface="+mj-lt"/>
            </a:endParaRPr>
          </a:p>
        </p:txBody>
      </p:sp>
    </p:spTree>
    <p:extLst>
      <p:ext uri="{BB962C8B-B14F-4D97-AF65-F5344CB8AC3E}">
        <p14:creationId xmlns:p14="http://schemas.microsoft.com/office/powerpoint/2010/main" val="269771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ED9D-6D2C-451F-B3FE-7FAF88D98FBC}"/>
              </a:ext>
            </a:extLst>
          </p:cNvPr>
          <p:cNvSpPr>
            <a:spLocks noGrp="1"/>
          </p:cNvSpPr>
          <p:nvPr>
            <p:ph type="title"/>
          </p:nvPr>
        </p:nvSpPr>
        <p:spPr>
          <a:xfrm>
            <a:off x="838200" y="365125"/>
            <a:ext cx="10515600" cy="791013"/>
          </a:xfrm>
        </p:spPr>
        <p:txBody>
          <a:bodyPr>
            <a:normAutofit fontScale="90000"/>
          </a:bodyPr>
          <a:lstStyle/>
          <a:p>
            <a:r>
              <a:rPr lang="en-US" dirty="0"/>
              <a:t>Project Name: Personalized Marketing Efforts </a:t>
            </a:r>
          </a:p>
        </p:txBody>
      </p:sp>
      <p:sp>
        <p:nvSpPr>
          <p:cNvPr id="3" name="Content Placeholder 2">
            <a:extLst>
              <a:ext uri="{FF2B5EF4-FFF2-40B4-BE49-F238E27FC236}">
                <a16:creationId xmlns:a16="http://schemas.microsoft.com/office/drawing/2014/main" id="{F60E2076-4C22-4212-BED7-247D01EE8AD2}"/>
              </a:ext>
            </a:extLst>
          </p:cNvPr>
          <p:cNvSpPr>
            <a:spLocks noGrp="1"/>
          </p:cNvSpPr>
          <p:nvPr>
            <p:ph sz="quarter" idx="11"/>
          </p:nvPr>
        </p:nvSpPr>
        <p:spPr>
          <a:xfrm>
            <a:off x="838201" y="1424763"/>
            <a:ext cx="10515599" cy="5068112"/>
          </a:xfrm>
        </p:spPr>
        <p:txBody>
          <a:bodyPr>
            <a:normAutofit/>
          </a:bodyPr>
          <a:lstStyle/>
          <a:p>
            <a:pPr marL="0" lvl="0" indent="0" algn="just" eaLnBrk="0" fontAlgn="base" hangingPunct="0">
              <a:lnSpc>
                <a:spcPct val="120000"/>
              </a:lnSpc>
              <a:spcBef>
                <a:spcPct val="20000"/>
              </a:spcBef>
              <a:spcAft>
                <a:spcPct val="0"/>
              </a:spcAft>
              <a:buClr>
                <a:srgbClr val="005483"/>
              </a:buClr>
              <a:buNone/>
            </a:pPr>
            <a:r>
              <a:rPr lang="en-US" sz="1500" kern="0" dirty="0">
                <a:solidFill>
                  <a:prstClr val="black"/>
                </a:solidFill>
                <a:latin typeface="+mj-lt"/>
              </a:rPr>
              <a:t>5. CONSTRAINTS</a:t>
            </a:r>
          </a:p>
          <a:p>
            <a:pPr marL="0" indent="0" algn="just" eaLnBrk="0" fontAlgn="base" hangingPunct="0">
              <a:lnSpc>
                <a:spcPct val="110000"/>
              </a:lnSpc>
              <a:spcBef>
                <a:spcPct val="20000"/>
              </a:spcBef>
              <a:spcAft>
                <a:spcPct val="0"/>
              </a:spcAft>
              <a:buClr>
                <a:srgbClr val="005483"/>
              </a:buClr>
              <a:buNone/>
            </a:pPr>
            <a:r>
              <a:rPr lang="en-US" sz="1500" kern="0" dirty="0">
                <a:solidFill>
                  <a:schemeClr val="accent1"/>
                </a:solidFill>
                <a:latin typeface="+mj-lt"/>
              </a:rPr>
              <a:t>Current technologies are not able to handle the high-volume, high-velocity, high-variety data sets and analyze these data sets in a timely manner. Thus will have to invest in new technologies to support the project. Company will have to start investing heavily in resources like Data scientist &amp; Engineers.</a:t>
            </a:r>
            <a:endParaRPr lang="en-US" sz="1500" kern="0" dirty="0">
              <a:solidFill>
                <a:prstClr val="black"/>
              </a:solidFill>
              <a:latin typeface="+mj-lt"/>
            </a:endParaRPr>
          </a:p>
          <a:p>
            <a:pPr marL="0" lvl="0" indent="0" algn="just" eaLnBrk="0" fontAlgn="base" hangingPunct="0">
              <a:lnSpc>
                <a:spcPct val="160000"/>
              </a:lnSpc>
              <a:spcBef>
                <a:spcPct val="20000"/>
              </a:spcBef>
              <a:spcAft>
                <a:spcPct val="0"/>
              </a:spcAft>
              <a:buClr>
                <a:srgbClr val="005483"/>
              </a:buClr>
              <a:buNone/>
            </a:pPr>
            <a:r>
              <a:rPr lang="en-US" sz="1500" kern="0" dirty="0">
                <a:solidFill>
                  <a:prstClr val="black"/>
                </a:solidFill>
                <a:latin typeface="+mj-lt"/>
              </a:rPr>
              <a:t>6. INTERFACES</a:t>
            </a:r>
          </a:p>
          <a:p>
            <a:pPr mar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The data source required to support the project will be purchase history, prior years survey, email activity, website behavioral data &amp; mobile actions</a:t>
            </a:r>
            <a:endParaRPr lang="en-US" sz="1500" kern="0" dirty="0">
              <a:solidFill>
                <a:prstClr val="black"/>
              </a:solidFill>
              <a:latin typeface="+mj-lt"/>
            </a:endParaRPr>
          </a:p>
          <a:p>
            <a:pPr marL="0" lvl="0" indent="0" algn="just" eaLnBrk="0" fontAlgn="base" hangingPunct="0">
              <a:lnSpc>
                <a:spcPct val="160000"/>
              </a:lnSpc>
              <a:spcBef>
                <a:spcPct val="20000"/>
              </a:spcBef>
              <a:spcAft>
                <a:spcPct val="0"/>
              </a:spcAft>
              <a:buClr>
                <a:srgbClr val="005483"/>
              </a:buClr>
              <a:buNone/>
            </a:pPr>
            <a:r>
              <a:rPr lang="en-US" sz="1500" kern="0" dirty="0">
                <a:solidFill>
                  <a:prstClr val="black"/>
                </a:solidFill>
                <a:latin typeface="+mj-lt"/>
              </a:rPr>
              <a:t>7. QUALITY EXPECTATIONS</a:t>
            </a:r>
          </a:p>
          <a:p>
            <a:pPr mar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Allianz has not conducted market research within the market that is serves since the past 2 years. As a result, it is making decisions based on 2 years old data, while customer needs may have evolved over time. Thus with this project the firm can market certain services and features that are relevant to the consumer’s needs</a:t>
            </a:r>
          </a:p>
          <a:p>
            <a:pPr marL="0" lvl="0" indent="0" algn="just" eaLnBrk="0" fontAlgn="base" hangingPunct="0">
              <a:lnSpc>
                <a:spcPct val="150000"/>
              </a:lnSpc>
              <a:spcBef>
                <a:spcPct val="20000"/>
              </a:spcBef>
              <a:spcAft>
                <a:spcPct val="0"/>
              </a:spcAft>
              <a:buClr>
                <a:srgbClr val="005483"/>
              </a:buClr>
              <a:buNone/>
            </a:pPr>
            <a:r>
              <a:rPr lang="en-US" sz="1500" kern="0" dirty="0">
                <a:solidFill>
                  <a:prstClr val="black"/>
                </a:solidFill>
                <a:latin typeface="+mj-lt"/>
              </a:rPr>
              <a:t>8. OUTLINE BUSINESS CASE</a:t>
            </a:r>
          </a:p>
          <a:p>
            <a:pPr marL="0" lv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The project will follow 5 P’s strategy for completing the project – Product, Price, Placement, Promotion and People. The target audience over here is our customers and we’re finding new emerging trends as per the customer’s needs</a:t>
            </a:r>
          </a:p>
          <a:p>
            <a:pPr marL="0" lvl="0" indent="0" algn="just" eaLnBrk="0" fontAlgn="base" hangingPunct="0">
              <a:lnSpc>
                <a:spcPct val="150000"/>
              </a:lnSpc>
              <a:spcBef>
                <a:spcPct val="20000"/>
              </a:spcBef>
              <a:spcAft>
                <a:spcPct val="0"/>
              </a:spcAft>
              <a:buClr>
                <a:srgbClr val="005483"/>
              </a:buClr>
              <a:buNone/>
            </a:pPr>
            <a:r>
              <a:rPr lang="en-US" sz="1500" kern="0" dirty="0">
                <a:solidFill>
                  <a:prstClr val="black"/>
                </a:solidFill>
                <a:latin typeface="+mj-lt"/>
              </a:rPr>
              <a:t>9. CUSTOMERS AND USERS</a:t>
            </a:r>
          </a:p>
          <a:p>
            <a:pPr marL="0" lv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Private individuals, families, organizations and partners</a:t>
            </a:r>
          </a:p>
        </p:txBody>
      </p:sp>
    </p:spTree>
    <p:extLst>
      <p:ext uri="{BB962C8B-B14F-4D97-AF65-F5344CB8AC3E}">
        <p14:creationId xmlns:p14="http://schemas.microsoft.com/office/powerpoint/2010/main" val="1941765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ED9D-6D2C-451F-B3FE-7FAF88D98FBC}"/>
              </a:ext>
            </a:extLst>
          </p:cNvPr>
          <p:cNvSpPr>
            <a:spLocks noGrp="1"/>
          </p:cNvSpPr>
          <p:nvPr>
            <p:ph type="title"/>
          </p:nvPr>
        </p:nvSpPr>
        <p:spPr>
          <a:xfrm>
            <a:off x="838200" y="0"/>
            <a:ext cx="10515600" cy="792602"/>
          </a:xfrm>
        </p:spPr>
        <p:txBody>
          <a:bodyPr/>
          <a:lstStyle/>
          <a:p>
            <a:r>
              <a:rPr lang="en-US" dirty="0"/>
              <a:t>Vision Diagram </a:t>
            </a:r>
          </a:p>
        </p:txBody>
      </p:sp>
      <p:cxnSp>
        <p:nvCxnSpPr>
          <p:cNvPr id="8" name="Straight Arrow Connector 7">
            <a:extLst>
              <a:ext uri="{FF2B5EF4-FFF2-40B4-BE49-F238E27FC236}">
                <a16:creationId xmlns:a16="http://schemas.microsoft.com/office/drawing/2014/main" id="{C46F956F-8475-3D44-98EA-02EA1044C391}"/>
              </a:ext>
            </a:extLst>
          </p:cNvPr>
          <p:cNvCxnSpPr/>
          <p:nvPr/>
        </p:nvCxnSpPr>
        <p:spPr>
          <a:xfrm>
            <a:off x="3783724" y="3678621"/>
            <a:ext cx="420414"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4DD8C4-3929-2E43-B714-E81978FFA0D3}"/>
              </a:ext>
            </a:extLst>
          </p:cNvPr>
          <p:cNvCxnSpPr/>
          <p:nvPr/>
        </p:nvCxnSpPr>
        <p:spPr>
          <a:xfrm>
            <a:off x="6595241" y="3620814"/>
            <a:ext cx="420414"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E3F62E-3BD9-0448-B816-663E7470BFEC}"/>
              </a:ext>
            </a:extLst>
          </p:cNvPr>
          <p:cNvPicPr>
            <a:picLocks noChangeAspect="1"/>
          </p:cNvPicPr>
          <p:nvPr/>
        </p:nvPicPr>
        <p:blipFill>
          <a:blip r:embed="rId2"/>
          <a:stretch>
            <a:fillRect/>
          </a:stretch>
        </p:blipFill>
        <p:spPr>
          <a:xfrm>
            <a:off x="1328057" y="663045"/>
            <a:ext cx="8969828" cy="5718704"/>
          </a:xfrm>
          <a:prstGeom prst="rect">
            <a:avLst/>
          </a:prstGeom>
        </p:spPr>
      </p:pic>
      <p:pic>
        <p:nvPicPr>
          <p:cNvPr id="3" name="Picture 2">
            <a:extLst>
              <a:ext uri="{FF2B5EF4-FFF2-40B4-BE49-F238E27FC236}">
                <a16:creationId xmlns:a16="http://schemas.microsoft.com/office/drawing/2014/main" id="{C61F980A-7942-DF4C-8CA7-D4D709F0DFE2}"/>
              </a:ext>
            </a:extLst>
          </p:cNvPr>
          <p:cNvPicPr>
            <a:picLocks noChangeAspect="1"/>
          </p:cNvPicPr>
          <p:nvPr/>
        </p:nvPicPr>
        <p:blipFill>
          <a:blip r:embed="rId3"/>
          <a:stretch>
            <a:fillRect/>
          </a:stretch>
        </p:blipFill>
        <p:spPr>
          <a:xfrm>
            <a:off x="2542753" y="2511375"/>
            <a:ext cx="1027762" cy="328460"/>
          </a:xfrm>
          <a:prstGeom prst="rect">
            <a:avLst/>
          </a:prstGeom>
        </p:spPr>
      </p:pic>
    </p:spTree>
    <p:extLst>
      <p:ext uri="{BB962C8B-B14F-4D97-AF65-F5344CB8AC3E}">
        <p14:creationId xmlns:p14="http://schemas.microsoft.com/office/powerpoint/2010/main" val="1343622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DA5D0-B532-4E02-9D60-90F3274A3F6E}"/>
              </a:ext>
            </a:extLst>
          </p:cNvPr>
          <p:cNvSpPr>
            <a:spLocks noGrp="1"/>
          </p:cNvSpPr>
          <p:nvPr>
            <p:ph type="title"/>
          </p:nvPr>
        </p:nvSpPr>
        <p:spPr>
          <a:xfrm>
            <a:off x="838200" y="365126"/>
            <a:ext cx="10619388" cy="938158"/>
          </a:xfrm>
        </p:spPr>
        <p:txBody>
          <a:bodyPr/>
          <a:lstStyle/>
          <a:p>
            <a:r>
              <a:rPr lang="en-US" dirty="0"/>
              <a:t>Project Name: Fraud claim detection</a:t>
            </a:r>
          </a:p>
        </p:txBody>
      </p:sp>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200" y="1387366"/>
            <a:ext cx="10515599" cy="4939689"/>
          </a:xfrm>
        </p:spPr>
        <p:txBody>
          <a:bodyPr>
            <a:normAutofit fontScale="92500"/>
          </a:bodyPr>
          <a:lstStyle/>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PURPOSE</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This document contains the information that is used to trigger the Starting up a Project Process. It will also identify the prospective Business Executive and Project Sponsor/s</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1. AUTHORITY RESPONSIBLE</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Security &amp; Risk Management Director, Security &amp; Compliance Director</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2. BACKGROUND</a:t>
            </a:r>
          </a:p>
          <a:p>
            <a:pPr marL="0" indent="0" algn="just" eaLnBrk="0" fontAlgn="base" hangingPunct="0">
              <a:lnSpc>
                <a:spcPct val="120000"/>
              </a:lnSpc>
              <a:spcBef>
                <a:spcPct val="20000"/>
              </a:spcBef>
              <a:spcAft>
                <a:spcPct val="0"/>
              </a:spcAft>
              <a:buClr>
                <a:srgbClr val="005483"/>
              </a:buClr>
              <a:buNone/>
            </a:pPr>
            <a:r>
              <a:rPr lang="en-US" sz="1600" kern="0" dirty="0">
                <a:latin typeface="+mj-lt"/>
              </a:rPr>
              <a:t>The project will primarily focus on fraud claims and ways to stop them. It will be a stand alone project to fulfill the need of security of Customers.</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3. PROJECT OBJECTIVES</a:t>
            </a:r>
          </a:p>
          <a:p>
            <a:pPr marL="0" lvl="0" indent="0" algn="just" eaLnBrk="0" fontAlgn="base" hangingPunct="0">
              <a:lnSpc>
                <a:spcPct val="120000"/>
              </a:lnSpc>
              <a:spcBef>
                <a:spcPct val="20000"/>
              </a:spcBef>
              <a:spcAft>
                <a:spcPct val="0"/>
              </a:spcAft>
              <a:buClr>
                <a:srgbClr val="005483"/>
              </a:buClr>
              <a:buNone/>
            </a:pPr>
            <a:r>
              <a:rPr lang="en-US" sz="1600" kern="0" dirty="0">
                <a:latin typeface="+mj-lt"/>
              </a:rPr>
              <a:t>Detect financial crime such as fraud, money laundering, or counter-terrorism financing activities by identifying transaction anomalies or suspicious activities using transactional, customer, black-list, and geospatial data. </a:t>
            </a:r>
          </a:p>
          <a:p>
            <a:pPr marL="0" lvl="0" indent="0" algn="just" eaLnBrk="0" fontAlgn="base" hangingPunct="0">
              <a:lnSpc>
                <a:spcPct val="120000"/>
              </a:lnSpc>
              <a:spcBef>
                <a:spcPct val="20000"/>
              </a:spcBef>
              <a:spcAft>
                <a:spcPct val="0"/>
              </a:spcAft>
              <a:buClr>
                <a:srgbClr val="005483"/>
              </a:buClr>
              <a:buNone/>
            </a:pPr>
            <a:r>
              <a:rPr lang="en-US" sz="1600" kern="0" dirty="0">
                <a:solidFill>
                  <a:prstClr val="black"/>
                </a:solidFill>
                <a:latin typeface="+mj-lt"/>
              </a:rPr>
              <a:t>4. SCOPE</a:t>
            </a:r>
          </a:p>
          <a:p>
            <a:pPr marL="0" indent="0" algn="just" eaLnBrk="0" fontAlgn="base" hangingPunct="0">
              <a:lnSpc>
                <a:spcPct val="120000"/>
              </a:lnSpc>
              <a:spcBef>
                <a:spcPct val="20000"/>
              </a:spcBef>
              <a:spcAft>
                <a:spcPct val="0"/>
              </a:spcAft>
              <a:buClr>
                <a:srgbClr val="005483"/>
              </a:buClr>
              <a:buNone/>
            </a:pPr>
            <a:r>
              <a:rPr lang="en-US" sz="1600" kern="0" dirty="0">
                <a:latin typeface="+mj-lt"/>
              </a:rPr>
              <a:t>Release new UBI (User Based Insurance) products that are not only based on users’ basic personal information, but also user activity, market environment, and market trend analysis. Also, built a analysis systems  to suggest immediate actions, such as blocking irregular transactions, which stops fraud before it occurs and improves profitability.</a:t>
            </a:r>
          </a:p>
          <a:p>
            <a:pPr marL="0" lvl="0" indent="0" algn="just" eaLnBrk="0" fontAlgn="base" hangingPunct="0">
              <a:lnSpc>
                <a:spcPct val="120000"/>
              </a:lnSpc>
              <a:spcBef>
                <a:spcPct val="20000"/>
              </a:spcBef>
              <a:spcAft>
                <a:spcPct val="0"/>
              </a:spcAft>
              <a:buClr>
                <a:srgbClr val="005483"/>
              </a:buClr>
              <a:buNone/>
            </a:pPr>
            <a:endParaRPr lang="en-US" dirty="0">
              <a:latin typeface="+mj-lt"/>
            </a:endParaRPr>
          </a:p>
        </p:txBody>
      </p:sp>
    </p:spTree>
    <p:extLst>
      <p:ext uri="{BB962C8B-B14F-4D97-AF65-F5344CB8AC3E}">
        <p14:creationId xmlns:p14="http://schemas.microsoft.com/office/powerpoint/2010/main" val="3262581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ED9D-6D2C-451F-B3FE-7FAF88D98FBC}"/>
              </a:ext>
            </a:extLst>
          </p:cNvPr>
          <p:cNvSpPr>
            <a:spLocks noGrp="1"/>
          </p:cNvSpPr>
          <p:nvPr>
            <p:ph type="title"/>
          </p:nvPr>
        </p:nvSpPr>
        <p:spPr>
          <a:xfrm>
            <a:off x="838200" y="334449"/>
            <a:ext cx="10515600" cy="792602"/>
          </a:xfrm>
        </p:spPr>
        <p:txBody>
          <a:bodyPr/>
          <a:lstStyle/>
          <a:p>
            <a:r>
              <a:rPr lang="en-US" dirty="0"/>
              <a:t>Project Name: Fraud claim detection </a:t>
            </a:r>
          </a:p>
        </p:txBody>
      </p:sp>
      <p:sp>
        <p:nvSpPr>
          <p:cNvPr id="3" name="Content Placeholder 2">
            <a:extLst>
              <a:ext uri="{FF2B5EF4-FFF2-40B4-BE49-F238E27FC236}">
                <a16:creationId xmlns:a16="http://schemas.microsoft.com/office/drawing/2014/main" id="{F60E2076-4C22-4212-BED7-247D01EE8AD2}"/>
              </a:ext>
            </a:extLst>
          </p:cNvPr>
          <p:cNvSpPr>
            <a:spLocks noGrp="1"/>
          </p:cNvSpPr>
          <p:nvPr>
            <p:ph sz="quarter" idx="11"/>
          </p:nvPr>
        </p:nvSpPr>
        <p:spPr>
          <a:xfrm>
            <a:off x="838201" y="1233377"/>
            <a:ext cx="10515599" cy="5135892"/>
          </a:xfrm>
        </p:spPr>
        <p:txBody>
          <a:bodyPr>
            <a:normAutofit/>
          </a:bodyPr>
          <a:lstStyle/>
          <a:p>
            <a:pPr marL="0" lvl="0" indent="0" algn="just" eaLnBrk="0" fontAlgn="base" hangingPunct="0">
              <a:lnSpc>
                <a:spcPct val="120000"/>
              </a:lnSpc>
              <a:spcBef>
                <a:spcPct val="20000"/>
              </a:spcBef>
              <a:spcAft>
                <a:spcPct val="0"/>
              </a:spcAft>
              <a:buClr>
                <a:srgbClr val="005483"/>
              </a:buClr>
              <a:buNone/>
            </a:pPr>
            <a:r>
              <a:rPr lang="en-US" sz="1500" kern="0" dirty="0">
                <a:solidFill>
                  <a:prstClr val="black"/>
                </a:solidFill>
                <a:latin typeface="+mj-lt"/>
              </a:rPr>
              <a:t>5. CONSTRAINTS</a:t>
            </a:r>
          </a:p>
          <a:p>
            <a:pPr marL="0" indent="0" algn="just" eaLnBrk="0" fontAlgn="base" hangingPunct="0">
              <a:lnSpc>
                <a:spcPct val="120000"/>
              </a:lnSpc>
              <a:spcBef>
                <a:spcPct val="20000"/>
              </a:spcBef>
              <a:spcAft>
                <a:spcPct val="0"/>
              </a:spcAft>
              <a:buClr>
                <a:srgbClr val="005483"/>
              </a:buClr>
              <a:buNone/>
            </a:pPr>
            <a:r>
              <a:rPr lang="en-US" sz="1500" kern="0" dirty="0">
                <a:solidFill>
                  <a:schemeClr val="accent1"/>
                </a:solidFill>
                <a:latin typeface="+mj-lt"/>
              </a:rPr>
              <a:t>Restrictions of regulatory requirements and privacy concerns. Reliability and security of the firm on it’s resources with the data.</a:t>
            </a:r>
          </a:p>
          <a:p>
            <a:pPr marL="0" lvl="0" indent="0" algn="just" eaLnBrk="0" fontAlgn="base" hangingPunct="0">
              <a:lnSpc>
                <a:spcPct val="160000"/>
              </a:lnSpc>
              <a:spcBef>
                <a:spcPct val="20000"/>
              </a:spcBef>
              <a:spcAft>
                <a:spcPct val="0"/>
              </a:spcAft>
              <a:buClr>
                <a:srgbClr val="005483"/>
              </a:buClr>
              <a:buNone/>
            </a:pPr>
            <a:r>
              <a:rPr lang="en-US" sz="1500" kern="0" dirty="0">
                <a:solidFill>
                  <a:prstClr val="black"/>
                </a:solidFill>
                <a:latin typeface="+mj-lt"/>
              </a:rPr>
              <a:t>6. INTERFACES</a:t>
            </a:r>
          </a:p>
          <a:p>
            <a:pPr mar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The data source required to support the project will be siloed data. transactional data &amp; patterns, IP addresses </a:t>
            </a:r>
          </a:p>
          <a:p>
            <a:pPr marL="0" lvl="0" indent="0" algn="just" eaLnBrk="0" fontAlgn="base" hangingPunct="0">
              <a:lnSpc>
                <a:spcPct val="150000"/>
              </a:lnSpc>
              <a:spcBef>
                <a:spcPct val="20000"/>
              </a:spcBef>
              <a:spcAft>
                <a:spcPct val="0"/>
              </a:spcAft>
              <a:buClr>
                <a:srgbClr val="005483"/>
              </a:buClr>
              <a:buNone/>
            </a:pPr>
            <a:r>
              <a:rPr lang="en-US" sz="1500" kern="0" dirty="0">
                <a:solidFill>
                  <a:prstClr val="black"/>
                </a:solidFill>
                <a:latin typeface="+mj-lt"/>
              </a:rPr>
              <a:t>7. QUALITY EXPECTATIONS</a:t>
            </a:r>
          </a:p>
          <a:p>
            <a:pPr marL="0" lv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Fraud Claims don’t just affect the company financially but also affects the Customer relationship. Customer security is one of the major factor for the Quality Expectations which we’re trying to protect and improve.</a:t>
            </a:r>
            <a:endParaRPr lang="en-US" sz="1500" kern="0" dirty="0">
              <a:solidFill>
                <a:prstClr val="white">
                  <a:lumMod val="65000"/>
                </a:prstClr>
              </a:solidFill>
              <a:latin typeface="+mj-lt"/>
            </a:endParaRPr>
          </a:p>
          <a:p>
            <a:pPr marL="0" lvl="0" indent="0" algn="just" eaLnBrk="0" fontAlgn="base" hangingPunct="0">
              <a:lnSpc>
                <a:spcPct val="160000"/>
              </a:lnSpc>
              <a:spcBef>
                <a:spcPct val="20000"/>
              </a:spcBef>
              <a:spcAft>
                <a:spcPct val="0"/>
              </a:spcAft>
              <a:buClr>
                <a:srgbClr val="005483"/>
              </a:buClr>
              <a:buNone/>
            </a:pPr>
            <a:r>
              <a:rPr lang="en-US" sz="1500" kern="0" dirty="0">
                <a:solidFill>
                  <a:prstClr val="black"/>
                </a:solidFill>
                <a:latin typeface="+mj-lt"/>
              </a:rPr>
              <a:t>8. OUTLINE BUSINESS CASE</a:t>
            </a:r>
          </a:p>
          <a:p>
            <a:pPr marL="0" lv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A realistic, robust business case should consider a broad array of components like, loss reduction, fraud management operating costs, Fraud loss avoidance, Fraud management costs, Compliance and legal costs and Customer impact.</a:t>
            </a:r>
          </a:p>
          <a:p>
            <a:pPr marL="0" lvl="0" indent="0" algn="just" eaLnBrk="0" fontAlgn="base" hangingPunct="0">
              <a:lnSpc>
                <a:spcPct val="160000"/>
              </a:lnSpc>
              <a:spcBef>
                <a:spcPct val="20000"/>
              </a:spcBef>
              <a:spcAft>
                <a:spcPct val="0"/>
              </a:spcAft>
              <a:buClr>
                <a:srgbClr val="005483"/>
              </a:buClr>
              <a:buNone/>
            </a:pPr>
            <a:r>
              <a:rPr lang="en-US" sz="1500" kern="0" dirty="0">
                <a:solidFill>
                  <a:prstClr val="black"/>
                </a:solidFill>
                <a:latin typeface="+mj-lt"/>
              </a:rPr>
              <a:t>9. CUSTOMERS AND USERS</a:t>
            </a:r>
          </a:p>
          <a:p>
            <a:pPr marL="0" lvl="0" indent="0" algn="just" eaLnBrk="0" fontAlgn="base" hangingPunct="0">
              <a:lnSpc>
                <a:spcPct val="100000"/>
              </a:lnSpc>
              <a:spcBef>
                <a:spcPct val="20000"/>
              </a:spcBef>
              <a:spcAft>
                <a:spcPct val="0"/>
              </a:spcAft>
              <a:buClr>
                <a:srgbClr val="005483"/>
              </a:buClr>
              <a:buNone/>
            </a:pPr>
            <a:r>
              <a:rPr lang="en-US" sz="1500" kern="0" dirty="0">
                <a:solidFill>
                  <a:schemeClr val="accent1"/>
                </a:solidFill>
                <a:latin typeface="+mj-lt"/>
              </a:rPr>
              <a:t>Fraud, Risk and Finance Analyst</a:t>
            </a:r>
          </a:p>
          <a:p>
            <a:pPr marL="0" lvl="0" indent="0" algn="just" eaLnBrk="0" fontAlgn="base" hangingPunct="0">
              <a:lnSpc>
                <a:spcPct val="100000"/>
              </a:lnSpc>
              <a:spcBef>
                <a:spcPct val="20000"/>
              </a:spcBef>
              <a:spcAft>
                <a:spcPct val="0"/>
              </a:spcAft>
              <a:buClr>
                <a:srgbClr val="005483"/>
              </a:buClr>
              <a:buNone/>
            </a:pPr>
            <a:endParaRPr lang="en-US" sz="1800" kern="0" dirty="0">
              <a:solidFill>
                <a:prstClr val="white">
                  <a:lumMod val="65000"/>
                </a:prstClr>
              </a:solidFill>
              <a:latin typeface="+mj-lt"/>
            </a:endParaRPr>
          </a:p>
        </p:txBody>
      </p:sp>
    </p:spTree>
    <p:extLst>
      <p:ext uri="{BB962C8B-B14F-4D97-AF65-F5344CB8AC3E}">
        <p14:creationId xmlns:p14="http://schemas.microsoft.com/office/powerpoint/2010/main" val="896415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ED9D-6D2C-451F-B3FE-7FAF88D98FBC}"/>
              </a:ext>
            </a:extLst>
          </p:cNvPr>
          <p:cNvSpPr>
            <a:spLocks noGrp="1"/>
          </p:cNvSpPr>
          <p:nvPr>
            <p:ph type="title"/>
          </p:nvPr>
        </p:nvSpPr>
        <p:spPr>
          <a:xfrm>
            <a:off x="838200" y="0"/>
            <a:ext cx="10515600" cy="792602"/>
          </a:xfrm>
        </p:spPr>
        <p:txBody>
          <a:bodyPr/>
          <a:lstStyle/>
          <a:p>
            <a:r>
              <a:rPr lang="en-US" dirty="0"/>
              <a:t>Vision Diagram </a:t>
            </a:r>
          </a:p>
        </p:txBody>
      </p:sp>
      <p:pic>
        <p:nvPicPr>
          <p:cNvPr id="5" name="Picture 4">
            <a:extLst>
              <a:ext uri="{FF2B5EF4-FFF2-40B4-BE49-F238E27FC236}">
                <a16:creationId xmlns:a16="http://schemas.microsoft.com/office/drawing/2014/main" id="{C1342AFB-0237-AE48-BD94-679DA7EB2850}"/>
              </a:ext>
            </a:extLst>
          </p:cNvPr>
          <p:cNvPicPr>
            <a:picLocks noChangeAspect="1"/>
          </p:cNvPicPr>
          <p:nvPr/>
        </p:nvPicPr>
        <p:blipFill>
          <a:blip r:embed="rId2"/>
          <a:stretch>
            <a:fillRect/>
          </a:stretch>
        </p:blipFill>
        <p:spPr>
          <a:xfrm>
            <a:off x="1110343" y="749058"/>
            <a:ext cx="9187543" cy="5626395"/>
          </a:xfrm>
          <a:prstGeom prst="rect">
            <a:avLst/>
          </a:prstGeom>
        </p:spPr>
      </p:pic>
      <p:pic>
        <p:nvPicPr>
          <p:cNvPr id="3" name="Picture 2">
            <a:extLst>
              <a:ext uri="{FF2B5EF4-FFF2-40B4-BE49-F238E27FC236}">
                <a16:creationId xmlns:a16="http://schemas.microsoft.com/office/drawing/2014/main" id="{ADAA2DE1-FA2B-5B43-9B1F-BC10643A6823}"/>
              </a:ext>
            </a:extLst>
          </p:cNvPr>
          <p:cNvPicPr>
            <a:picLocks noChangeAspect="1"/>
          </p:cNvPicPr>
          <p:nvPr/>
        </p:nvPicPr>
        <p:blipFill>
          <a:blip r:embed="rId3"/>
          <a:stretch>
            <a:fillRect/>
          </a:stretch>
        </p:blipFill>
        <p:spPr>
          <a:xfrm>
            <a:off x="1833336" y="2568804"/>
            <a:ext cx="1127579" cy="360360"/>
          </a:xfrm>
          <a:prstGeom prst="rect">
            <a:avLst/>
          </a:prstGeom>
        </p:spPr>
      </p:pic>
    </p:spTree>
    <p:extLst>
      <p:ext uri="{BB962C8B-B14F-4D97-AF65-F5344CB8AC3E}">
        <p14:creationId xmlns:p14="http://schemas.microsoft.com/office/powerpoint/2010/main" val="3958501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0A6647-3710-45D5-BC90-6BBD41B0C857}"/>
              </a:ext>
            </a:extLst>
          </p:cNvPr>
          <p:cNvSpPr>
            <a:spLocks noGrp="1"/>
          </p:cNvSpPr>
          <p:nvPr>
            <p:ph type="title"/>
          </p:nvPr>
        </p:nvSpPr>
        <p:spPr/>
        <p:txBody>
          <a:bodyPr/>
          <a:lstStyle/>
          <a:p>
            <a:r>
              <a:rPr lang="en-US" dirty="0"/>
              <a:t>Project Resource &amp; Budget</a:t>
            </a:r>
          </a:p>
        </p:txBody>
      </p:sp>
    </p:spTree>
    <p:extLst>
      <p:ext uri="{BB962C8B-B14F-4D97-AF65-F5344CB8AC3E}">
        <p14:creationId xmlns:p14="http://schemas.microsoft.com/office/powerpoint/2010/main" val="2177209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513FABA-7FC8-2C43-BD99-B11821678EC2}"/>
              </a:ext>
            </a:extLst>
          </p:cNvPr>
          <p:cNvGraphicFramePr>
            <a:graphicFrameLocks noGrp="1"/>
          </p:cNvGraphicFramePr>
          <p:nvPr>
            <p:extLst>
              <p:ext uri="{D42A27DB-BD31-4B8C-83A1-F6EECF244321}">
                <p14:modId xmlns:p14="http://schemas.microsoft.com/office/powerpoint/2010/main" val="1305889373"/>
              </p:ext>
            </p:extLst>
          </p:nvPr>
        </p:nvGraphicFramePr>
        <p:xfrm>
          <a:off x="1129861" y="1271752"/>
          <a:ext cx="9932277" cy="4734933"/>
        </p:xfrm>
        <a:graphic>
          <a:graphicData uri="http://schemas.openxmlformats.org/drawingml/2006/table">
            <a:tbl>
              <a:tblPr>
                <a:tableStyleId>{5C22544A-7EE6-4342-B048-85BDC9FD1C3A}</a:tableStyleId>
              </a:tblPr>
              <a:tblGrid>
                <a:gridCol w="1112631">
                  <a:extLst>
                    <a:ext uri="{9D8B030D-6E8A-4147-A177-3AD203B41FA5}">
                      <a16:colId xmlns:a16="http://schemas.microsoft.com/office/drawing/2014/main" val="3953260213"/>
                    </a:ext>
                  </a:extLst>
                </a:gridCol>
                <a:gridCol w="1365005">
                  <a:extLst>
                    <a:ext uri="{9D8B030D-6E8A-4147-A177-3AD203B41FA5}">
                      <a16:colId xmlns:a16="http://schemas.microsoft.com/office/drawing/2014/main" val="266473275"/>
                    </a:ext>
                  </a:extLst>
                </a:gridCol>
                <a:gridCol w="1467021">
                  <a:extLst>
                    <a:ext uri="{9D8B030D-6E8A-4147-A177-3AD203B41FA5}">
                      <a16:colId xmlns:a16="http://schemas.microsoft.com/office/drawing/2014/main" val="12226259"/>
                    </a:ext>
                  </a:extLst>
                </a:gridCol>
                <a:gridCol w="5987620">
                  <a:extLst>
                    <a:ext uri="{9D8B030D-6E8A-4147-A177-3AD203B41FA5}">
                      <a16:colId xmlns:a16="http://schemas.microsoft.com/office/drawing/2014/main" val="3508876200"/>
                    </a:ext>
                  </a:extLst>
                </a:gridCol>
              </a:tblGrid>
              <a:tr h="388883">
                <a:tc>
                  <a:txBody>
                    <a:bodyPr/>
                    <a:lstStyle/>
                    <a:p>
                      <a:pPr algn="ctr" fontAlgn="b"/>
                      <a:r>
                        <a:rPr lang="en-US" sz="1400" u="none" strike="noStrike" dirty="0">
                          <a:effectLst/>
                        </a:rPr>
                        <a:t> </a:t>
                      </a:r>
                      <a:endParaRPr lang="en-US" sz="1400" b="1" i="0" u="none" strike="noStrike" dirty="0">
                        <a:solidFill>
                          <a:srgbClr val="EEECE1"/>
                        </a:solidFill>
                        <a:effectLst/>
                        <a:latin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60000"/>
                        <a:lumOff val="40000"/>
                      </a:schemeClr>
                    </a:solidFill>
                  </a:tcPr>
                </a:tc>
                <a:tc>
                  <a:txBody>
                    <a:bodyPr/>
                    <a:lstStyle/>
                    <a:p>
                      <a:pPr algn="ctr" fontAlgn="t"/>
                      <a:r>
                        <a:rPr lang="en-US" sz="1600" u="none" strike="noStrike" dirty="0">
                          <a:solidFill>
                            <a:schemeClr val="bg1"/>
                          </a:solidFill>
                          <a:effectLst/>
                        </a:rPr>
                        <a:t>Item</a:t>
                      </a:r>
                      <a:endParaRPr lang="en-US" sz="1600" b="1" i="0" u="none" strike="noStrike" dirty="0">
                        <a:solidFill>
                          <a:schemeClr val="bg1"/>
                        </a:solidFill>
                        <a:effectLst/>
                        <a:latin typeface="Arial" panose="020B060402020202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accent1">
                        <a:lumMod val="60000"/>
                        <a:lumOff val="40000"/>
                      </a:schemeClr>
                    </a:solidFill>
                  </a:tcPr>
                </a:tc>
                <a:tc>
                  <a:txBody>
                    <a:bodyPr/>
                    <a:lstStyle/>
                    <a:p>
                      <a:pPr algn="ctr" fontAlgn="t"/>
                      <a:r>
                        <a:rPr lang="en-US" sz="1600" u="none" strike="noStrike" dirty="0">
                          <a:solidFill>
                            <a:schemeClr val="bg1"/>
                          </a:solidFill>
                          <a:effectLst/>
                        </a:rPr>
                        <a:t>Cost</a:t>
                      </a:r>
                      <a:endParaRPr lang="en-US" sz="1600" b="1" i="0" u="none" strike="noStrike" dirty="0">
                        <a:solidFill>
                          <a:schemeClr val="bg1"/>
                        </a:solidFill>
                        <a:effectLst/>
                        <a:latin typeface="Arial" panose="020B060402020202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accent1">
                        <a:lumMod val="60000"/>
                        <a:lumOff val="40000"/>
                      </a:schemeClr>
                    </a:solidFill>
                  </a:tcPr>
                </a:tc>
                <a:tc>
                  <a:txBody>
                    <a:bodyPr/>
                    <a:lstStyle/>
                    <a:p>
                      <a:pPr algn="ctr" fontAlgn="t"/>
                      <a:r>
                        <a:rPr lang="en-US" sz="1600" u="none" strike="noStrike" dirty="0">
                          <a:solidFill>
                            <a:schemeClr val="bg1"/>
                          </a:solidFill>
                          <a:effectLst/>
                        </a:rPr>
                        <a:t>Notes</a:t>
                      </a:r>
                      <a:endParaRPr lang="en-US" sz="16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60000"/>
                        <a:lumOff val="40000"/>
                      </a:schemeClr>
                    </a:solidFill>
                  </a:tcPr>
                </a:tc>
                <a:extLst>
                  <a:ext uri="{0D108BD9-81ED-4DB2-BD59-A6C34878D82A}">
                    <a16:rowId xmlns:a16="http://schemas.microsoft.com/office/drawing/2014/main" val="2219024961"/>
                  </a:ext>
                </a:extLst>
              </a:tr>
              <a:tr h="554240">
                <a:tc rowSpan="3">
                  <a:txBody>
                    <a:bodyPr/>
                    <a:lstStyle/>
                    <a:p>
                      <a:pPr algn="ctr" fontAlgn="ctr"/>
                      <a:r>
                        <a:rPr lang="en-US" sz="1400" u="none" strike="noStrike" dirty="0">
                          <a:effectLst/>
                        </a:rPr>
                        <a:t>Hardware</a:t>
                      </a:r>
                      <a:endParaRPr lang="en-US" sz="1400" b="1"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u="none" strike="noStrike" dirty="0">
                          <a:effectLst/>
                        </a:rPr>
                        <a:t>Servers</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$410,500 </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18 @ $22.8k each; enterprise class with dual power supplies, 48TB of serial-attached SCSI (SAS) storage, 48- 64 gigabytes memory, 1 rack </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8882586"/>
                  </a:ext>
                </a:extLst>
              </a:tr>
              <a:tr h="483518">
                <a:tc vMerge="1">
                  <a:txBody>
                    <a:bodyPr/>
                    <a:lstStyle/>
                    <a:p>
                      <a:endParaRPr lang="en-US"/>
                    </a:p>
                  </a:txBody>
                  <a:tcPr/>
                </a:tc>
                <a:tc>
                  <a:txBody>
                    <a:bodyPr/>
                    <a:lstStyle/>
                    <a:p>
                      <a:pPr algn="ctr" fontAlgn="t"/>
                      <a:r>
                        <a:rPr lang="en-US" sz="1400" u="none" strike="noStrike" dirty="0">
                          <a:effectLst/>
                        </a:rPr>
                        <a:t>Hardware support</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a:effectLst/>
                        </a:rPr>
                        <a:t>$67,600 </a:t>
                      </a:r>
                      <a:endParaRPr lang="en-US" sz="1400" b="0" i="0" u="none" strike="noStrike">
                        <a:effectLst/>
                        <a:latin typeface="Arial" panose="020B0604020202020204" pitchFamily="34" charset="0"/>
                      </a:endParaRPr>
                    </a:p>
                  </a:txBody>
                  <a:tcPr marL="9525" marR="9525" marT="9525" marB="0"/>
                </a:tc>
                <a:tc>
                  <a:txBody>
                    <a:bodyPr/>
                    <a:lstStyle/>
                    <a:p>
                      <a:pPr algn="ctr" fontAlgn="t"/>
                      <a:r>
                        <a:rPr lang="en-US" sz="1400" u="none" strike="noStrike" dirty="0">
                          <a:effectLst/>
                        </a:rPr>
                        <a:t>@15% of list cost</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189722"/>
                  </a:ext>
                </a:extLst>
              </a:tr>
              <a:tr h="261210">
                <a:tc vMerge="1">
                  <a:txBody>
                    <a:bodyPr/>
                    <a:lstStyle/>
                    <a:p>
                      <a:endParaRPr lang="en-US"/>
                    </a:p>
                  </a:txBody>
                  <a:tcPr/>
                </a:tc>
                <a:tc>
                  <a:txBody>
                    <a:bodyPr/>
                    <a:lstStyle/>
                    <a:p>
                      <a:pPr algn="ctr" fontAlgn="t"/>
                      <a:r>
                        <a:rPr lang="en-US" sz="1400" u="none" strike="noStrike" dirty="0">
                          <a:effectLst/>
                        </a:rPr>
                        <a:t>Installation</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$14,000 </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Licenses and dedicated hardware</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1145502"/>
                  </a:ext>
                </a:extLst>
              </a:tr>
              <a:tr h="261210">
                <a:tc>
                  <a:txBody>
                    <a:bodyPr/>
                    <a:lstStyle/>
                    <a:p>
                      <a:pPr algn="ctr" fontAlgn="ctr"/>
                      <a:endParaRPr lang="en-US" sz="1400" b="1"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u="none" strike="noStrike" dirty="0">
                          <a:effectLst/>
                        </a:rPr>
                        <a:t>Networking</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$40,000 </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3 @ estimated $6k for InfiniBand, 1 @ $11k for admin switch, 18 @ $0.6k for cables, looms, patch panels, etc.</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0583017"/>
                  </a:ext>
                </a:extLst>
              </a:tr>
              <a:tr h="471243">
                <a:tc rowSpan="2">
                  <a:txBody>
                    <a:bodyPr/>
                    <a:lstStyle/>
                    <a:p>
                      <a:pPr algn="ctr" fontAlgn="ctr"/>
                      <a:r>
                        <a:rPr lang="en-US" sz="1400" u="none" strike="noStrike" dirty="0">
                          <a:effectLst/>
                        </a:rPr>
                        <a:t>Software</a:t>
                      </a:r>
                      <a:endParaRPr lang="en-US" sz="1400" b="1"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40000"/>
                        <a:lumOff val="60000"/>
                      </a:schemeClr>
                    </a:solidFill>
                  </a:tcPr>
                </a:tc>
                <a:tc>
                  <a:txBody>
                    <a:bodyPr/>
                    <a:lstStyle/>
                    <a:p>
                      <a:pPr algn="ctr" fontAlgn="t"/>
                      <a:r>
                        <a:rPr lang="en-US" sz="1400" u="none" strike="noStrike" dirty="0">
                          <a:effectLst/>
                        </a:rPr>
                        <a:t>licensing</a:t>
                      </a:r>
                      <a:endParaRPr lang="en-US" sz="1400" b="0" i="0" u="none" strike="noStrike" dirty="0">
                        <a:effectLst/>
                        <a:latin typeface="Arial" panose="020B0604020202020204" pitchFamily="34" charset="0"/>
                      </a:endParaRPr>
                    </a:p>
                  </a:txBody>
                  <a:tcPr marL="9525" marR="9525" marT="9525" marB="0">
                    <a:solidFill>
                      <a:schemeClr val="accent1">
                        <a:lumMod val="40000"/>
                        <a:lumOff val="60000"/>
                      </a:schemeClr>
                    </a:solidFill>
                  </a:tcPr>
                </a:tc>
                <a:tc>
                  <a:txBody>
                    <a:bodyPr/>
                    <a:lstStyle/>
                    <a:p>
                      <a:pPr algn="ctr" fontAlgn="t"/>
                      <a:r>
                        <a:rPr lang="en-US" sz="1400" u="none" strike="noStrike" dirty="0">
                          <a:effectLst/>
                        </a:rPr>
                        <a:t>$388,800 </a:t>
                      </a:r>
                      <a:endParaRPr lang="en-US" sz="1400" b="0" i="0" u="none" strike="noStrike" dirty="0">
                        <a:effectLst/>
                        <a:latin typeface="Arial" panose="020B0604020202020204" pitchFamily="34" charset="0"/>
                      </a:endParaRPr>
                    </a:p>
                  </a:txBody>
                  <a:tcPr marL="9525" marR="9525" marT="9525" marB="0">
                    <a:solidFill>
                      <a:schemeClr val="accent1">
                        <a:lumMod val="40000"/>
                        <a:lumOff val="60000"/>
                      </a:schemeClr>
                    </a:solidFill>
                  </a:tcPr>
                </a:tc>
                <a:tc>
                  <a:txBody>
                    <a:bodyPr/>
                    <a:lstStyle/>
                    <a:p>
                      <a:pPr algn="ctr" fontAlgn="t"/>
                      <a:r>
                        <a:rPr lang="en-US" sz="1400" u="none" strike="noStrike" dirty="0">
                          <a:effectLst/>
                        </a:rPr>
                        <a:t>Cloudera: 18 nodes @ estimated $7.2k each per year</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solidFill>
                      <a:schemeClr val="accent1">
                        <a:lumMod val="40000"/>
                        <a:lumOff val="60000"/>
                      </a:schemeClr>
                    </a:solidFill>
                  </a:tcPr>
                </a:tc>
                <a:extLst>
                  <a:ext uri="{0D108BD9-81ED-4DB2-BD59-A6C34878D82A}">
                    <a16:rowId xmlns:a16="http://schemas.microsoft.com/office/drawing/2014/main" val="2737837483"/>
                  </a:ext>
                </a:extLst>
              </a:tr>
              <a:tr h="483518">
                <a:tc vMerge="1">
                  <a:txBody>
                    <a:bodyPr/>
                    <a:lstStyle/>
                    <a:p>
                      <a:endParaRPr lang="en-US"/>
                    </a:p>
                  </a:txBody>
                  <a:tcPr/>
                </a:tc>
                <a:tc>
                  <a:txBody>
                    <a:bodyPr/>
                    <a:lstStyle/>
                    <a:p>
                      <a:pPr algn="ctr" fontAlgn="t"/>
                      <a:r>
                        <a:rPr lang="en-US" sz="1400" u="none" strike="noStrike" dirty="0">
                          <a:effectLst/>
                        </a:rPr>
                        <a:t>Database &amp; </a:t>
                      </a:r>
                    </a:p>
                    <a:p>
                      <a:pPr algn="ctr" fontAlgn="t"/>
                      <a:r>
                        <a:rPr lang="en-US" sz="1400" u="none" strike="noStrike" dirty="0">
                          <a:effectLst/>
                        </a:rPr>
                        <a:t>other software</a:t>
                      </a:r>
                      <a:endParaRPr lang="en-US" sz="1400" b="0" i="0" u="none" strike="noStrike" dirty="0">
                        <a:effectLst/>
                        <a:latin typeface="Arial" panose="020B0604020202020204" pitchFamily="34" charset="0"/>
                      </a:endParaRPr>
                    </a:p>
                  </a:txBody>
                  <a:tcPr marL="9525" marR="9525" marT="9525" marB="0">
                    <a:solidFill>
                      <a:schemeClr val="accent1">
                        <a:lumMod val="40000"/>
                        <a:lumOff val="60000"/>
                      </a:schemeClr>
                    </a:solidFill>
                  </a:tcPr>
                </a:tc>
                <a:tc>
                  <a:txBody>
                    <a:bodyPr/>
                    <a:lstStyle/>
                    <a:p>
                      <a:pPr algn="ctr" fontAlgn="t"/>
                      <a:r>
                        <a:rPr lang="en-US" sz="1400" u="none" strike="noStrike" dirty="0">
                          <a:effectLst/>
                        </a:rPr>
                        <a:t>$134,000 </a:t>
                      </a:r>
                      <a:endParaRPr lang="en-US" sz="1400" b="0" i="0" u="none" strike="noStrike" dirty="0">
                        <a:effectLst/>
                        <a:latin typeface="Arial" panose="020B0604020202020204" pitchFamily="34" charset="0"/>
                      </a:endParaRPr>
                    </a:p>
                  </a:txBody>
                  <a:tcPr marL="9525" marR="9525" marT="9525" marB="0">
                    <a:solidFill>
                      <a:schemeClr val="accent1">
                        <a:lumMod val="40000"/>
                        <a:lumOff val="60000"/>
                      </a:schemeClr>
                    </a:solidFill>
                  </a:tcPr>
                </a:tc>
                <a:tc>
                  <a:txBody>
                    <a:bodyPr/>
                    <a:lstStyle/>
                    <a:p>
                      <a:pPr algn="ctr" fontAlgn="t"/>
                      <a:r>
                        <a:rPr lang="en-US" sz="1400" u="none" strike="noStrike" dirty="0">
                          <a:effectLst/>
                        </a:rPr>
                        <a:t> </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solidFill>
                      <a:schemeClr val="accent1">
                        <a:lumMod val="40000"/>
                        <a:lumOff val="60000"/>
                      </a:schemeClr>
                    </a:solidFill>
                  </a:tcPr>
                </a:tc>
                <a:extLst>
                  <a:ext uri="{0D108BD9-81ED-4DB2-BD59-A6C34878D82A}">
                    <a16:rowId xmlns:a16="http://schemas.microsoft.com/office/drawing/2014/main" val="4054739782"/>
                  </a:ext>
                </a:extLst>
              </a:tr>
              <a:tr h="261210">
                <a:tc>
                  <a:txBody>
                    <a:bodyPr/>
                    <a:lstStyle/>
                    <a:p>
                      <a:pPr algn="ctr" fontAlgn="ctr"/>
                      <a:r>
                        <a:rPr lang="en-US" sz="1400" u="none" strike="noStrike">
                          <a:effectLst/>
                        </a:rPr>
                        <a:t>Consulting</a:t>
                      </a:r>
                      <a:endParaRPr lang="en-US" sz="1400" b="1"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9525" marR="9525" marT="9525" marB="0" anchor="b"/>
                </a:tc>
                <a:tc>
                  <a:txBody>
                    <a:bodyPr/>
                    <a:lstStyle/>
                    <a:p>
                      <a:pPr algn="ctr" fontAlgn="t"/>
                      <a:r>
                        <a:rPr lang="en-US" sz="1400" u="none" strike="noStrike" dirty="0">
                          <a:effectLst/>
                        </a:rPr>
                        <a:t>$40,000 </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McKinsey, Deloitte, Other Agency</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50375061"/>
                  </a:ext>
                </a:extLst>
              </a:tr>
              <a:tr h="719999">
                <a:tc>
                  <a:txBody>
                    <a:bodyPr/>
                    <a:lstStyle/>
                    <a:p>
                      <a:pPr algn="ctr" fontAlgn="ctr"/>
                      <a:r>
                        <a:rPr lang="en-US" sz="1400" u="none" strike="noStrike" dirty="0">
                          <a:effectLst/>
                        </a:rPr>
                        <a:t>Operation</a:t>
                      </a:r>
                      <a:endParaRPr lang="en-US" sz="1400" b="1"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40000"/>
                        <a:lumOff val="60000"/>
                      </a:schemeClr>
                    </a:solidFill>
                  </a:tcPr>
                </a:tc>
                <a:tc>
                  <a:txBody>
                    <a:bodyPr/>
                    <a:lstStyle/>
                    <a:p>
                      <a:pPr algn="ctr" fontAlgn="t"/>
                      <a:r>
                        <a:rPr lang="en-US" sz="1400" u="none" strike="noStrike" dirty="0">
                          <a:effectLst/>
                        </a:rPr>
                        <a:t>Labor and other Costs</a:t>
                      </a:r>
                      <a:endParaRPr lang="en-US" sz="1400" b="0" i="0" u="none" strike="noStrike" dirty="0">
                        <a:effectLst/>
                        <a:latin typeface="Arial" panose="020B0604020202020204" pitchFamily="34" charset="0"/>
                      </a:endParaRPr>
                    </a:p>
                  </a:txBody>
                  <a:tcPr marL="9525" marR="9525" marT="9525" marB="0">
                    <a:solidFill>
                      <a:schemeClr val="accent1">
                        <a:lumMod val="40000"/>
                        <a:lumOff val="60000"/>
                      </a:schemeClr>
                    </a:solidFill>
                  </a:tcPr>
                </a:tc>
                <a:tc>
                  <a:txBody>
                    <a:bodyPr/>
                    <a:lstStyle/>
                    <a:p>
                      <a:pPr algn="ctr" fontAlgn="ctr"/>
                      <a:r>
                        <a:rPr lang="en-US" sz="1400" u="none" strike="noStrike" dirty="0">
                          <a:effectLst/>
                        </a:rPr>
                        <a:t>$697 600</a:t>
                      </a:r>
                      <a:endParaRPr lang="en-US" sz="1400" b="0" i="0" u="none" strike="noStrike" dirty="0">
                        <a:effectLst/>
                        <a:latin typeface="Arial" panose="020B0604020202020204" pitchFamily="34" charset="0"/>
                      </a:endParaRPr>
                    </a:p>
                  </a:txBody>
                  <a:tcPr marL="9525" marR="9525" marT="9525" marB="0" anchor="ctr">
                    <a:solidFill>
                      <a:schemeClr val="accent1">
                        <a:lumMod val="40000"/>
                        <a:lumOff val="6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Maintenance costs</a:t>
                      </a:r>
                      <a:endParaRPr lang="en-US" sz="1400" b="0" i="0" u="none" strike="noStrike" dirty="0">
                        <a:effectLst/>
                        <a:latin typeface="Arial" panose="020B0604020202020204" pitchFamily="34" charset="0"/>
                      </a:endParaRPr>
                    </a:p>
                    <a:p>
                      <a:pPr marL="0" marR="0" lvl="0" indent="0" algn="ctr" defTabSz="914400" rtl="0" eaLnBrk="1" fontAlgn="t" latinLnBrk="0" hangingPunct="1">
                        <a:lnSpc>
                          <a:spcPct val="100000"/>
                        </a:lnSpc>
                        <a:spcBef>
                          <a:spcPts val="0"/>
                        </a:spcBef>
                        <a:spcAft>
                          <a:spcPts val="0"/>
                        </a:spcAft>
                        <a:buClrTx/>
                        <a:buSzTx/>
                        <a:buFontTx/>
                        <a:buNone/>
                        <a:tabLst/>
                        <a:defRPr/>
                      </a:pPr>
                      <a:r>
                        <a:rPr lang="en-US" sz="1400" u="none" strike="noStrike" dirty="0">
                          <a:effectLst/>
                        </a:rPr>
                        <a:t>Employee health insurance, pensions, and other benefits</a:t>
                      </a:r>
                      <a:endParaRPr lang="en-US" sz="1400" b="0" i="0" u="none" strike="noStrike" dirty="0">
                        <a:effectLst/>
                        <a:latin typeface="Arial" panose="020B0604020202020204" pitchFamily="34" charset="0"/>
                      </a:endParaRPr>
                    </a:p>
                    <a:p>
                      <a:pPr algn="ctr" fontAlgn="t"/>
                      <a:r>
                        <a:rPr lang="en-US" sz="1400" u="none" strike="noStrike" dirty="0">
                          <a:effectLst/>
                        </a:rPr>
                        <a:t>Labor cost such as payroll </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solidFill>
                      <a:schemeClr val="accent1">
                        <a:lumMod val="40000"/>
                        <a:lumOff val="60000"/>
                      </a:schemeClr>
                    </a:solidFill>
                  </a:tcPr>
                </a:tc>
                <a:extLst>
                  <a:ext uri="{0D108BD9-81ED-4DB2-BD59-A6C34878D82A}">
                    <a16:rowId xmlns:a16="http://schemas.microsoft.com/office/drawing/2014/main" val="2635133007"/>
                  </a:ext>
                </a:extLst>
              </a:tr>
              <a:tr h="261210">
                <a:tc>
                  <a:txBody>
                    <a:bodyPr/>
                    <a:lstStyle/>
                    <a:p>
                      <a:pPr algn="ctr" fontAlgn="ctr"/>
                      <a:r>
                        <a:rPr lang="en-US" sz="1400" u="none" strike="noStrike">
                          <a:effectLst/>
                        </a:rPr>
                        <a:t>Other</a:t>
                      </a:r>
                      <a:endParaRPr lang="en-US" sz="1400" b="1"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rPr>
                        <a:t> </a:t>
                      </a:r>
                      <a:endParaRPr lang="en-US" sz="1400" b="0" i="0" u="none" strike="noStrike" dirty="0">
                        <a:effectLst/>
                        <a:latin typeface="Arial" panose="020B0604020202020204" pitchFamily="34" charset="0"/>
                      </a:endParaRPr>
                    </a:p>
                  </a:txBody>
                  <a:tcPr marL="9525" marR="9525" marT="9525" marB="0" anchor="b"/>
                </a:tc>
                <a:tc>
                  <a:txBody>
                    <a:bodyPr/>
                    <a:lstStyle/>
                    <a:p>
                      <a:pPr algn="ctr" fontAlgn="t"/>
                      <a:r>
                        <a:rPr lang="en-US" sz="1400" u="none" strike="noStrike" dirty="0">
                          <a:effectLst/>
                        </a:rPr>
                        <a:t>$54,000 </a:t>
                      </a:r>
                      <a:endParaRPr lang="en-US" sz="1400" b="0" i="0" u="none" strike="noStrike" dirty="0">
                        <a:effectLst/>
                        <a:latin typeface="Arial" panose="020B0604020202020204" pitchFamily="34" charset="0"/>
                      </a:endParaRPr>
                    </a:p>
                  </a:txBody>
                  <a:tcPr marL="9525" marR="9525" marT="9525" marB="0"/>
                </a:tc>
                <a:tc>
                  <a:txBody>
                    <a:bodyPr/>
                    <a:lstStyle/>
                    <a:p>
                      <a:pPr algn="ctr" fontAlgn="t"/>
                      <a:r>
                        <a:rPr lang="en-US" sz="1400" u="none" strike="noStrike" dirty="0">
                          <a:effectLst/>
                        </a:rPr>
                        <a:t>Office space and other rental</a:t>
                      </a:r>
                      <a:endParaRPr lang="en-US" sz="1400" b="0" i="0" u="none" strike="noStrike" dirty="0">
                        <a:effectLst/>
                        <a:latin typeface="Arial" panose="020B0604020202020204" pitchFamily="34" charset="0"/>
                      </a:endParaRPr>
                    </a:p>
                  </a:txBody>
                  <a:tcPr marL="9525" marR="9525" marT="9525"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5278728"/>
                  </a:ext>
                </a:extLst>
              </a:tr>
              <a:tr h="413657">
                <a:tc>
                  <a:txBody>
                    <a:bodyPr/>
                    <a:lstStyle/>
                    <a:p>
                      <a:pPr algn="ctr" fontAlgn="b"/>
                      <a:r>
                        <a:rPr lang="en-US" sz="1600" u="none" strike="noStrike" dirty="0">
                          <a:solidFill>
                            <a:schemeClr val="bg1"/>
                          </a:solidFill>
                          <a:effectLst/>
                        </a:rPr>
                        <a:t>Total</a:t>
                      </a:r>
                      <a:endParaRPr lang="en-US" sz="16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600" u="none" strike="noStrike" dirty="0">
                          <a:solidFill>
                            <a:schemeClr val="bg1"/>
                          </a:solidFill>
                          <a:effectLst/>
                        </a:rPr>
                        <a:t> </a:t>
                      </a:r>
                      <a:endParaRPr lang="en-US" sz="1600" b="1" i="0" u="none" strike="noStrike" dirty="0">
                        <a:solidFill>
                          <a:schemeClr val="bg1"/>
                        </a:solidFill>
                        <a:effectLst/>
                        <a:latin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600" u="none" strike="noStrike" dirty="0">
                          <a:solidFill>
                            <a:schemeClr val="bg1"/>
                          </a:solidFill>
                          <a:effectLst/>
                        </a:rPr>
                        <a:t>$1,846,500</a:t>
                      </a:r>
                      <a:endParaRPr lang="en-US" sz="1600" b="1" i="0" u="none" strike="noStrike" dirty="0">
                        <a:solidFill>
                          <a:schemeClr val="bg1"/>
                        </a:solidFill>
                        <a:effectLst/>
                        <a:latin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sz="1600" u="none" strike="noStrike" dirty="0">
                          <a:effectLst/>
                        </a:rPr>
                        <a:t> </a:t>
                      </a:r>
                      <a:endParaRPr lang="en-US" sz="1600" b="0" i="0" u="none" strike="noStrike" dirty="0">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9265316"/>
                  </a:ext>
                </a:extLst>
              </a:tr>
            </a:tbl>
          </a:graphicData>
        </a:graphic>
      </p:graphicFrame>
      <p:sp>
        <p:nvSpPr>
          <p:cNvPr id="5" name="TextBox 4">
            <a:extLst>
              <a:ext uri="{FF2B5EF4-FFF2-40B4-BE49-F238E27FC236}">
                <a16:creationId xmlns:a16="http://schemas.microsoft.com/office/drawing/2014/main" id="{D40AE2F1-7AC3-2D46-AACB-2F2651EFF35A}"/>
              </a:ext>
            </a:extLst>
          </p:cNvPr>
          <p:cNvSpPr txBox="1"/>
          <p:nvPr/>
        </p:nvSpPr>
        <p:spPr>
          <a:xfrm>
            <a:off x="1129861" y="430923"/>
            <a:ext cx="5754416" cy="646331"/>
          </a:xfrm>
          <a:prstGeom prst="rect">
            <a:avLst/>
          </a:prstGeom>
          <a:noFill/>
        </p:spPr>
        <p:txBody>
          <a:bodyPr wrap="square" rtlCol="0">
            <a:spAutoFit/>
          </a:bodyPr>
          <a:lstStyle/>
          <a:p>
            <a:r>
              <a:rPr lang="en-US" sz="3600" dirty="0">
                <a:latin typeface="Rockwell" panose="02060603020205020403" pitchFamily="18" charset="0"/>
                <a:cs typeface="Raavi" panose="020B0502040204020203" pitchFamily="34" charset="0"/>
              </a:rPr>
              <a:t>Project</a:t>
            </a:r>
            <a:r>
              <a:rPr lang="en-US" b="1" dirty="0"/>
              <a:t> </a:t>
            </a:r>
            <a:r>
              <a:rPr lang="en-US" sz="3600" dirty="0">
                <a:latin typeface="Rockwell" panose="02060603020205020403" pitchFamily="18" charset="0"/>
                <a:cs typeface="Raavi" panose="020B0502040204020203" pitchFamily="34" charset="0"/>
              </a:rPr>
              <a:t>Budget Breakdown</a:t>
            </a:r>
          </a:p>
        </p:txBody>
      </p:sp>
    </p:spTree>
    <p:extLst>
      <p:ext uri="{BB962C8B-B14F-4D97-AF65-F5344CB8AC3E}">
        <p14:creationId xmlns:p14="http://schemas.microsoft.com/office/powerpoint/2010/main" val="54729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200" y="365126"/>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200" y="1135118"/>
            <a:ext cx="10515599" cy="5191937"/>
          </a:xfrm>
        </p:spPr>
        <p:txBody>
          <a:bodyPr>
            <a:normAutofit/>
          </a:bodyPr>
          <a:lstStyle/>
          <a:p>
            <a:pPr>
              <a:lnSpc>
                <a:spcPct val="120000"/>
              </a:lnSpc>
            </a:pPr>
            <a:r>
              <a:rPr lang="en-US" sz="2000" dirty="0"/>
              <a:t>Project Budget</a:t>
            </a:r>
            <a:endParaRPr lang="en-US" sz="1600" dirty="0"/>
          </a:p>
          <a:p>
            <a:pPr lvl="1"/>
            <a:endParaRPr lang="en-US" sz="1600" dirty="0"/>
          </a:p>
        </p:txBody>
      </p:sp>
      <p:pic>
        <p:nvPicPr>
          <p:cNvPr id="8" name="Picture 7">
            <a:extLst>
              <a:ext uri="{FF2B5EF4-FFF2-40B4-BE49-F238E27FC236}">
                <a16:creationId xmlns:a16="http://schemas.microsoft.com/office/drawing/2014/main" id="{456CC5EB-A352-4A4E-82CF-132FC08CC6F6}"/>
              </a:ext>
            </a:extLst>
          </p:cNvPr>
          <p:cNvPicPr>
            <a:picLocks noChangeAspect="1"/>
          </p:cNvPicPr>
          <p:nvPr/>
        </p:nvPicPr>
        <p:blipFill>
          <a:blip r:embed="rId2"/>
          <a:stretch>
            <a:fillRect/>
          </a:stretch>
        </p:blipFill>
        <p:spPr>
          <a:xfrm>
            <a:off x="1365250" y="1689100"/>
            <a:ext cx="9461500" cy="3479800"/>
          </a:xfrm>
          <a:prstGeom prst="rect">
            <a:avLst/>
          </a:prstGeom>
        </p:spPr>
      </p:pic>
    </p:spTree>
    <p:extLst>
      <p:ext uri="{BB962C8B-B14F-4D97-AF65-F5344CB8AC3E}">
        <p14:creationId xmlns:p14="http://schemas.microsoft.com/office/powerpoint/2010/main" val="4032414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860916"/>
            <a:ext cx="10515599" cy="5191937"/>
          </a:xfrm>
        </p:spPr>
        <p:txBody>
          <a:bodyPr>
            <a:normAutofit/>
          </a:bodyPr>
          <a:lstStyle/>
          <a:p>
            <a:pPr>
              <a:lnSpc>
                <a:spcPct val="120000"/>
              </a:lnSpc>
            </a:pPr>
            <a:r>
              <a:rPr lang="en-US" sz="2000" dirty="0"/>
              <a:t>ROI – Determine 3/5 years cost of ownership</a:t>
            </a:r>
          </a:p>
          <a:p>
            <a:pPr marL="0" indent="0">
              <a:lnSpc>
                <a:spcPct val="120000"/>
              </a:lnSpc>
              <a:buNone/>
            </a:pPr>
            <a:endParaRPr lang="en-US" sz="1600" dirty="0"/>
          </a:p>
        </p:txBody>
      </p:sp>
      <p:pic>
        <p:nvPicPr>
          <p:cNvPr id="3" name="Picture 2">
            <a:extLst>
              <a:ext uri="{FF2B5EF4-FFF2-40B4-BE49-F238E27FC236}">
                <a16:creationId xmlns:a16="http://schemas.microsoft.com/office/drawing/2014/main" id="{27796EA4-984D-EE40-999F-12B5E9AD7F11}"/>
              </a:ext>
            </a:extLst>
          </p:cNvPr>
          <p:cNvPicPr>
            <a:picLocks noChangeAspect="1"/>
          </p:cNvPicPr>
          <p:nvPr/>
        </p:nvPicPr>
        <p:blipFill>
          <a:blip r:embed="rId2"/>
          <a:stretch>
            <a:fillRect/>
          </a:stretch>
        </p:blipFill>
        <p:spPr>
          <a:xfrm>
            <a:off x="587829" y="1369568"/>
            <a:ext cx="9895114" cy="1451283"/>
          </a:xfrm>
          <a:prstGeom prst="rect">
            <a:avLst/>
          </a:prstGeom>
        </p:spPr>
      </p:pic>
      <p:pic>
        <p:nvPicPr>
          <p:cNvPr id="5" name="Picture 4">
            <a:extLst>
              <a:ext uri="{FF2B5EF4-FFF2-40B4-BE49-F238E27FC236}">
                <a16:creationId xmlns:a16="http://schemas.microsoft.com/office/drawing/2014/main" id="{1057A786-5532-E44E-9D1A-7479504FACB1}"/>
              </a:ext>
            </a:extLst>
          </p:cNvPr>
          <p:cNvPicPr>
            <a:picLocks noChangeAspect="1"/>
          </p:cNvPicPr>
          <p:nvPr/>
        </p:nvPicPr>
        <p:blipFill>
          <a:blip r:embed="rId3"/>
          <a:stretch>
            <a:fillRect/>
          </a:stretch>
        </p:blipFill>
        <p:spPr>
          <a:xfrm>
            <a:off x="587829" y="3429000"/>
            <a:ext cx="10091057" cy="1907456"/>
          </a:xfrm>
          <a:prstGeom prst="rect">
            <a:avLst/>
          </a:prstGeom>
        </p:spPr>
      </p:pic>
    </p:spTree>
    <p:extLst>
      <p:ext uri="{BB962C8B-B14F-4D97-AF65-F5344CB8AC3E}">
        <p14:creationId xmlns:p14="http://schemas.microsoft.com/office/powerpoint/2010/main" val="2112547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147145"/>
            <a:ext cx="10515600" cy="788276"/>
          </a:xfrm>
        </p:spPr>
        <p:txBody>
          <a:bodyPr/>
          <a:lstStyle/>
          <a:p>
            <a:r>
              <a:rPr lang="en-US" b="1" dirty="0">
                <a:latin typeface="+mj-lt"/>
              </a:rPr>
              <a:t>Overview</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838200" y="1166648"/>
            <a:ext cx="10515599" cy="5002751"/>
          </a:xfrm>
        </p:spPr>
        <p:txBody>
          <a:bodyPr>
            <a:normAutofit fontScale="77500" lnSpcReduction="20000"/>
          </a:bodyPr>
          <a:lstStyle/>
          <a:p>
            <a:pPr algn="just"/>
            <a:r>
              <a:rPr lang="en-US" sz="2600" b="1" dirty="0">
                <a:latin typeface="+mj-lt"/>
              </a:rPr>
              <a:t>Company</a:t>
            </a:r>
            <a:r>
              <a:rPr lang="en-US" sz="2600" dirty="0">
                <a:latin typeface="+mj-lt"/>
              </a:rPr>
              <a:t>: Allianz</a:t>
            </a:r>
          </a:p>
          <a:p>
            <a:pPr algn="just"/>
            <a:r>
              <a:rPr lang="en-US" sz="2600" b="1" dirty="0">
                <a:latin typeface="+mj-lt"/>
              </a:rPr>
              <a:t>Industry</a:t>
            </a:r>
            <a:r>
              <a:rPr lang="en-US" sz="2600" dirty="0">
                <a:latin typeface="+mj-lt"/>
              </a:rPr>
              <a:t>: Financial services (Insurance &amp; asset management)</a:t>
            </a:r>
          </a:p>
          <a:p>
            <a:pPr algn="just"/>
            <a:r>
              <a:rPr lang="en-US" sz="2600" b="1" dirty="0">
                <a:latin typeface="+mj-lt"/>
              </a:rPr>
              <a:t>History/Background</a:t>
            </a:r>
            <a:r>
              <a:rPr lang="en-US" sz="2600" dirty="0">
                <a:latin typeface="+mj-lt"/>
              </a:rPr>
              <a:t>: </a:t>
            </a:r>
          </a:p>
          <a:p>
            <a:pPr marL="0" indent="0" algn="just">
              <a:lnSpc>
                <a:spcPct val="110000"/>
              </a:lnSpc>
              <a:buNone/>
            </a:pPr>
            <a:r>
              <a:rPr lang="en-US" dirty="0">
                <a:latin typeface="+mj-lt"/>
              </a:rPr>
              <a:t>	</a:t>
            </a:r>
            <a:r>
              <a:rPr lang="en-US" sz="2100" dirty="0">
                <a:latin typeface="+mj-lt"/>
              </a:rPr>
              <a:t>Allianz AG was founded in Berlin on 5 February 1890 by the director of the Munich Reinsurance Company Carl von and Wilhelm von. The first Allianz products were marine and accident policies first sold only in Germany, however in 1893 Allianz opened its first international branch office in London. It distributed marine insurance coverage to German clients looking for coverage abroad.</a:t>
            </a:r>
            <a:endParaRPr lang="en-US" sz="2100" baseline="30000" dirty="0">
              <a:latin typeface="+mj-lt"/>
            </a:endParaRPr>
          </a:p>
          <a:p>
            <a:pPr marL="0" indent="0" algn="just">
              <a:lnSpc>
                <a:spcPct val="110000"/>
              </a:lnSpc>
              <a:buNone/>
            </a:pPr>
            <a:r>
              <a:rPr lang="en-US" sz="2100" baseline="30000" dirty="0">
                <a:latin typeface="+mj-lt"/>
              </a:rPr>
              <a:t>	</a:t>
            </a:r>
            <a:r>
              <a:rPr lang="en-US" sz="2100" dirty="0">
                <a:latin typeface="+mj-lt"/>
              </a:rPr>
              <a:t>In 1900 the company became the first insurer to obtain a license to distribute corporate policies. In 1904 Paul took over the sole leadership of the company, as it moved into the US and other markets. Markets entered by 1914 included the Netherlands, Italy, Belgium, France, other many countries, and thus Allianz had become the largest marine insurer in Germany. In 1906 the company suffered an early disaster in expansion by earthquake caused in San Francisco. But later the company managed to acquire many other insurance companies and thus expanding over other parts in world.</a:t>
            </a:r>
          </a:p>
          <a:p>
            <a:pPr marL="0" indent="0" algn="just">
              <a:lnSpc>
                <a:spcPct val="110000"/>
              </a:lnSpc>
              <a:buNone/>
            </a:pPr>
            <a:r>
              <a:rPr lang="en-US" sz="2100" dirty="0">
                <a:latin typeface="+mj-lt"/>
              </a:rPr>
              <a:t>	As of 2014, it is the world's largest insurance company, the largest financial services group and the largest company according to a composite measure by Forbes magazine, as well as the largest financial services company measured by 2013 revenue.</a:t>
            </a:r>
          </a:p>
          <a:p>
            <a:pPr marL="457200" lvl="1" indent="0" algn="just">
              <a:buNone/>
            </a:pPr>
            <a:endParaRPr lang="en-US" dirty="0"/>
          </a:p>
        </p:txBody>
      </p:sp>
    </p:spTree>
    <p:extLst>
      <p:ext uri="{BB962C8B-B14F-4D97-AF65-F5344CB8AC3E}">
        <p14:creationId xmlns:p14="http://schemas.microsoft.com/office/powerpoint/2010/main" val="1976585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59672" y="686745"/>
            <a:ext cx="10515599" cy="5191937"/>
          </a:xfrm>
        </p:spPr>
        <p:txBody>
          <a:bodyPr>
            <a:normAutofit/>
          </a:bodyPr>
          <a:lstStyle/>
          <a:p>
            <a:pPr>
              <a:lnSpc>
                <a:spcPct val="120000"/>
              </a:lnSpc>
            </a:pPr>
            <a:r>
              <a:rPr lang="en-US" sz="2000" dirty="0"/>
              <a:t>Resource Planning:</a:t>
            </a:r>
            <a:endParaRPr lang="en-US" sz="1600" dirty="0"/>
          </a:p>
        </p:txBody>
      </p:sp>
      <p:graphicFrame>
        <p:nvGraphicFramePr>
          <p:cNvPr id="2" name="Table 1">
            <a:extLst>
              <a:ext uri="{FF2B5EF4-FFF2-40B4-BE49-F238E27FC236}">
                <a16:creationId xmlns:a16="http://schemas.microsoft.com/office/drawing/2014/main" id="{5A5A8988-8848-2945-AB48-0AD3A1A3F688}"/>
              </a:ext>
            </a:extLst>
          </p:cNvPr>
          <p:cNvGraphicFramePr>
            <a:graphicFrameLocks noGrp="1"/>
          </p:cNvGraphicFramePr>
          <p:nvPr>
            <p:extLst>
              <p:ext uri="{D42A27DB-BD31-4B8C-83A1-F6EECF244321}">
                <p14:modId xmlns:p14="http://schemas.microsoft.com/office/powerpoint/2010/main" val="2571082316"/>
              </p:ext>
            </p:extLst>
          </p:nvPr>
        </p:nvGraphicFramePr>
        <p:xfrm>
          <a:off x="2285702" y="1152365"/>
          <a:ext cx="8164878" cy="4900488"/>
        </p:xfrm>
        <a:graphic>
          <a:graphicData uri="http://schemas.openxmlformats.org/drawingml/2006/table">
            <a:tbl>
              <a:tblPr/>
              <a:tblGrid>
                <a:gridCol w="1360813">
                  <a:extLst>
                    <a:ext uri="{9D8B030D-6E8A-4147-A177-3AD203B41FA5}">
                      <a16:colId xmlns:a16="http://schemas.microsoft.com/office/drawing/2014/main" val="2549642263"/>
                    </a:ext>
                  </a:extLst>
                </a:gridCol>
                <a:gridCol w="1360813">
                  <a:extLst>
                    <a:ext uri="{9D8B030D-6E8A-4147-A177-3AD203B41FA5}">
                      <a16:colId xmlns:a16="http://schemas.microsoft.com/office/drawing/2014/main" val="1095338882"/>
                    </a:ext>
                  </a:extLst>
                </a:gridCol>
                <a:gridCol w="1360813">
                  <a:extLst>
                    <a:ext uri="{9D8B030D-6E8A-4147-A177-3AD203B41FA5}">
                      <a16:colId xmlns:a16="http://schemas.microsoft.com/office/drawing/2014/main" val="3535450225"/>
                    </a:ext>
                  </a:extLst>
                </a:gridCol>
                <a:gridCol w="1360813">
                  <a:extLst>
                    <a:ext uri="{9D8B030D-6E8A-4147-A177-3AD203B41FA5}">
                      <a16:colId xmlns:a16="http://schemas.microsoft.com/office/drawing/2014/main" val="2502654835"/>
                    </a:ext>
                  </a:extLst>
                </a:gridCol>
                <a:gridCol w="1360813">
                  <a:extLst>
                    <a:ext uri="{9D8B030D-6E8A-4147-A177-3AD203B41FA5}">
                      <a16:colId xmlns:a16="http://schemas.microsoft.com/office/drawing/2014/main" val="3501538789"/>
                    </a:ext>
                  </a:extLst>
                </a:gridCol>
                <a:gridCol w="1360813">
                  <a:extLst>
                    <a:ext uri="{9D8B030D-6E8A-4147-A177-3AD203B41FA5}">
                      <a16:colId xmlns:a16="http://schemas.microsoft.com/office/drawing/2014/main" val="2880449437"/>
                    </a:ext>
                  </a:extLst>
                </a:gridCol>
              </a:tblGrid>
              <a:tr h="1086205">
                <a:tc>
                  <a:txBody>
                    <a:bodyPr/>
                    <a:lstStyle/>
                    <a:p>
                      <a:pPr algn="l" fontAlgn="ctr"/>
                      <a:r>
                        <a:rPr lang="en-US" sz="1600" b="1" dirty="0">
                          <a:effectLst/>
                        </a:rPr>
                        <a:t>Phase</a:t>
                      </a: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Developer engineers/ software engineers</a:t>
                      </a: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dirty="0">
                          <a:effectLst/>
                        </a:rPr>
                        <a:t>Database analysts/ DBA</a:t>
                      </a: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Data analysts</a:t>
                      </a: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Big data PM</a:t>
                      </a:r>
                      <a:br>
                        <a:rPr lang="en-US" sz="1600" b="1">
                          <a:effectLst/>
                        </a:rPr>
                      </a:br>
                      <a:endParaRPr lang="en-US" sz="1600" b="1">
                        <a:effectLst/>
                      </a:endParaRP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dirty="0">
                          <a:effectLst/>
                        </a:rPr>
                        <a:t>Sys Admin</a:t>
                      </a:r>
                    </a:p>
                  </a:txBody>
                  <a:tcPr marL="50597" marR="50597" marT="50597" marB="50597"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464139233"/>
                  </a:ext>
                </a:extLst>
              </a:tr>
              <a:tr h="594153">
                <a:tc>
                  <a:txBody>
                    <a:bodyPr/>
                    <a:lstStyle/>
                    <a:p>
                      <a:pPr algn="l" fontAlgn="t"/>
                      <a:r>
                        <a:rPr lang="en-US" sz="1600">
                          <a:effectLst/>
                        </a:rPr>
                        <a:t>Architecture design</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endParaRPr lang="en-US" sz="1600" dirty="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3%</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endParaRPr lang="en-US" sz="160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5%</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60009648"/>
                  </a:ext>
                </a:extLst>
              </a:tr>
              <a:tr h="840179">
                <a:tc>
                  <a:txBody>
                    <a:bodyPr/>
                    <a:lstStyle/>
                    <a:p>
                      <a:pPr algn="l" fontAlgn="t"/>
                      <a:r>
                        <a:rPr lang="en-US" sz="1600" dirty="0">
                          <a:effectLst/>
                        </a:rPr>
                        <a:t>Hardware and software configuration</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endParaRPr lang="en-US" sz="160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endParaRPr lang="en-US" sz="160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5%</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93493550"/>
                  </a:ext>
                </a:extLst>
              </a:tr>
              <a:tr h="1086205">
                <a:tc>
                  <a:txBody>
                    <a:bodyPr/>
                    <a:lstStyle/>
                    <a:p>
                      <a:pPr algn="l" fontAlgn="t"/>
                      <a:r>
                        <a:rPr lang="en-US" sz="1600">
                          <a:effectLst/>
                        </a:rPr>
                        <a:t>System development and integration</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20%</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10%</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10%</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endParaRPr lang="en-US" sz="160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60138977"/>
                  </a:ext>
                </a:extLst>
              </a:tr>
              <a:tr h="594153">
                <a:tc>
                  <a:txBody>
                    <a:bodyPr/>
                    <a:lstStyle/>
                    <a:p>
                      <a:pPr algn="l" fontAlgn="t"/>
                      <a:r>
                        <a:rPr lang="en-US" sz="1600">
                          <a:effectLst/>
                        </a:rPr>
                        <a:t>Testing and launch</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10%</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1%</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3%</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3%</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endParaRPr lang="en-US" sz="1600">
                        <a:effectLst/>
                      </a:endParaRP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09880878"/>
                  </a:ext>
                </a:extLst>
              </a:tr>
              <a:tr h="351466">
                <a:tc>
                  <a:txBody>
                    <a:bodyPr/>
                    <a:lstStyle/>
                    <a:p>
                      <a:pPr algn="l" fontAlgn="t"/>
                      <a:r>
                        <a:rPr lang="en-US" sz="1600" dirty="0">
                          <a:effectLst/>
                        </a:rPr>
                        <a:t>Maintenance</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10%</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2%</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3%</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5%</a:t>
                      </a:r>
                    </a:p>
                  </a:txBody>
                  <a:tcPr marL="50597" marR="50597" marT="50597" marB="5059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0838588"/>
                  </a:ext>
                </a:extLst>
              </a:tr>
              <a:tr h="348127">
                <a:tc>
                  <a:txBody>
                    <a:bodyPr/>
                    <a:lstStyle/>
                    <a:p>
                      <a:pPr algn="l" fontAlgn="ctr"/>
                      <a:r>
                        <a:rPr lang="en-US" sz="1600" b="1">
                          <a:effectLst/>
                        </a:rPr>
                        <a:t>Total</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tc>
                  <a:txBody>
                    <a:bodyPr/>
                    <a:lstStyle/>
                    <a:p>
                      <a:pPr algn="l" fontAlgn="ctr"/>
                      <a:r>
                        <a:rPr lang="en-US" sz="1600" b="1">
                          <a:effectLst/>
                        </a:rPr>
                        <a:t>40%</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tc>
                  <a:txBody>
                    <a:bodyPr/>
                    <a:lstStyle/>
                    <a:p>
                      <a:pPr algn="l" fontAlgn="ctr"/>
                      <a:r>
                        <a:rPr lang="en-US" sz="1600" b="1">
                          <a:effectLst/>
                        </a:rPr>
                        <a:t>10%</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tc>
                  <a:txBody>
                    <a:bodyPr/>
                    <a:lstStyle/>
                    <a:p>
                      <a:pPr algn="l" fontAlgn="ctr"/>
                      <a:r>
                        <a:rPr lang="en-US" sz="1600" b="1">
                          <a:effectLst/>
                        </a:rPr>
                        <a:t>15%</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tc>
                  <a:txBody>
                    <a:bodyPr/>
                    <a:lstStyle/>
                    <a:p>
                      <a:pPr algn="l" fontAlgn="ctr"/>
                      <a:r>
                        <a:rPr lang="en-US" sz="1600" b="1">
                          <a:effectLst/>
                        </a:rPr>
                        <a:t>20%</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tc>
                  <a:txBody>
                    <a:bodyPr/>
                    <a:lstStyle/>
                    <a:p>
                      <a:pPr algn="l" fontAlgn="ctr"/>
                      <a:r>
                        <a:rPr lang="en-US" sz="1600" b="1" dirty="0">
                          <a:effectLst/>
                        </a:rPr>
                        <a:t>15%</a:t>
                      </a:r>
                    </a:p>
                  </a:txBody>
                  <a:tcPr marL="50597" marR="50597" marT="50597" marB="50597" anchor="ctr">
                    <a:lnL>
                      <a:noFill/>
                    </a:lnL>
                    <a:lnR>
                      <a:noFill/>
                    </a:lnR>
                    <a:lnT w="9525" cap="flat" cmpd="sng" algn="ctr">
                      <a:solidFill>
                        <a:srgbClr val="DDDDDD"/>
                      </a:solidFill>
                      <a:prstDash val="solid"/>
                      <a:round/>
                      <a:headEnd type="none" w="med" len="med"/>
                      <a:tailEnd type="none" w="med" len="med"/>
                    </a:lnT>
                    <a:lnB>
                      <a:noFill/>
                    </a:lnB>
                    <a:solidFill>
                      <a:srgbClr val="D9EDF7"/>
                    </a:solidFill>
                  </a:tcPr>
                </a:tc>
                <a:extLst>
                  <a:ext uri="{0D108BD9-81ED-4DB2-BD59-A6C34878D82A}">
                    <a16:rowId xmlns:a16="http://schemas.microsoft.com/office/drawing/2014/main" val="1277573548"/>
                  </a:ext>
                </a:extLst>
              </a:tr>
            </a:tbl>
          </a:graphicData>
        </a:graphic>
      </p:graphicFrame>
    </p:spTree>
    <p:extLst>
      <p:ext uri="{BB962C8B-B14F-4D97-AF65-F5344CB8AC3E}">
        <p14:creationId xmlns:p14="http://schemas.microsoft.com/office/powerpoint/2010/main" val="846796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4" name="Rectangle 3">
            <a:extLst>
              <a:ext uri="{FF2B5EF4-FFF2-40B4-BE49-F238E27FC236}">
                <a16:creationId xmlns:a16="http://schemas.microsoft.com/office/drawing/2014/main" id="{9D45EBDA-8080-5E42-AE50-1236D698D369}"/>
              </a:ext>
            </a:extLst>
          </p:cNvPr>
          <p:cNvSpPr/>
          <p:nvPr/>
        </p:nvSpPr>
        <p:spPr>
          <a:xfrm>
            <a:off x="441588" y="860916"/>
            <a:ext cx="3307316" cy="427746"/>
          </a:xfrm>
          <a:prstGeom prst="rect">
            <a:avLst/>
          </a:prstGeom>
        </p:spPr>
        <p:txBody>
          <a:bodyPr wrap="none">
            <a:spAutoFit/>
          </a:bodyPr>
          <a:lstStyle/>
          <a:p>
            <a:pPr marL="800100" lvl="1" indent="-342900">
              <a:lnSpc>
                <a:spcPct val="120000"/>
              </a:lnSpc>
              <a:buFont typeface="Arial" panose="020B0604020202020204" pitchFamily="34" charset="0"/>
              <a:buChar char="•"/>
            </a:pPr>
            <a:r>
              <a:rPr lang="en-US" sz="2000" dirty="0">
                <a:latin typeface="Roboto" panose="02000000000000000000" pitchFamily="2" charset="0"/>
              </a:rPr>
              <a:t>Required</a:t>
            </a:r>
            <a:r>
              <a:rPr lang="en-US" sz="1600" dirty="0"/>
              <a:t> </a:t>
            </a:r>
            <a:r>
              <a:rPr lang="en-US" sz="2000" dirty="0">
                <a:latin typeface="Roboto" panose="02000000000000000000" pitchFamily="2" charset="0"/>
              </a:rPr>
              <a:t>Resources</a:t>
            </a:r>
          </a:p>
        </p:txBody>
      </p:sp>
      <p:pic>
        <p:nvPicPr>
          <p:cNvPr id="2" name="Picture 1">
            <a:extLst>
              <a:ext uri="{FF2B5EF4-FFF2-40B4-BE49-F238E27FC236}">
                <a16:creationId xmlns:a16="http://schemas.microsoft.com/office/drawing/2014/main" id="{C06A88FB-F31C-DD42-8119-A92F426B9A51}"/>
              </a:ext>
            </a:extLst>
          </p:cNvPr>
          <p:cNvPicPr>
            <a:picLocks noChangeAspect="1"/>
          </p:cNvPicPr>
          <p:nvPr/>
        </p:nvPicPr>
        <p:blipFill>
          <a:blip r:embed="rId2"/>
          <a:stretch>
            <a:fillRect/>
          </a:stretch>
        </p:blipFill>
        <p:spPr>
          <a:xfrm>
            <a:off x="441588" y="1630908"/>
            <a:ext cx="11615057" cy="4250202"/>
          </a:xfrm>
          <a:prstGeom prst="rect">
            <a:avLst/>
          </a:prstGeom>
        </p:spPr>
      </p:pic>
    </p:spTree>
    <p:extLst>
      <p:ext uri="{BB962C8B-B14F-4D97-AF65-F5344CB8AC3E}">
        <p14:creationId xmlns:p14="http://schemas.microsoft.com/office/powerpoint/2010/main" val="257411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2000" dirty="0"/>
              <a:t>Issues and Risks </a:t>
            </a:r>
            <a:endParaRPr lang="en-US" sz="1600" dirty="0"/>
          </a:p>
        </p:txBody>
      </p:sp>
      <p:pic>
        <p:nvPicPr>
          <p:cNvPr id="3" name="Picture 2">
            <a:extLst>
              <a:ext uri="{FF2B5EF4-FFF2-40B4-BE49-F238E27FC236}">
                <a16:creationId xmlns:a16="http://schemas.microsoft.com/office/drawing/2014/main" id="{4A8AE7F2-BCE9-E149-B55E-3B43D969F999}"/>
              </a:ext>
            </a:extLst>
          </p:cNvPr>
          <p:cNvPicPr>
            <a:picLocks noChangeAspect="1"/>
          </p:cNvPicPr>
          <p:nvPr/>
        </p:nvPicPr>
        <p:blipFill>
          <a:blip r:embed="rId2"/>
          <a:stretch>
            <a:fillRect/>
          </a:stretch>
        </p:blipFill>
        <p:spPr>
          <a:xfrm>
            <a:off x="998483" y="1071629"/>
            <a:ext cx="9480330" cy="5350192"/>
          </a:xfrm>
          <a:prstGeom prst="rect">
            <a:avLst/>
          </a:prstGeom>
        </p:spPr>
      </p:pic>
    </p:spTree>
    <p:extLst>
      <p:ext uri="{BB962C8B-B14F-4D97-AF65-F5344CB8AC3E}">
        <p14:creationId xmlns:p14="http://schemas.microsoft.com/office/powerpoint/2010/main" val="2726239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1600" dirty="0"/>
              <a:t>Relationship between your company SWOT and Project</a:t>
            </a:r>
          </a:p>
        </p:txBody>
      </p:sp>
      <p:pic>
        <p:nvPicPr>
          <p:cNvPr id="2" name="Picture 1">
            <a:extLst>
              <a:ext uri="{FF2B5EF4-FFF2-40B4-BE49-F238E27FC236}">
                <a16:creationId xmlns:a16="http://schemas.microsoft.com/office/drawing/2014/main" id="{7BC8C083-CB0E-B54B-8000-154835A2A6E6}"/>
              </a:ext>
            </a:extLst>
          </p:cNvPr>
          <p:cNvPicPr>
            <a:picLocks noChangeAspect="1"/>
          </p:cNvPicPr>
          <p:nvPr/>
        </p:nvPicPr>
        <p:blipFill>
          <a:blip r:embed="rId2"/>
          <a:stretch>
            <a:fillRect/>
          </a:stretch>
        </p:blipFill>
        <p:spPr>
          <a:xfrm>
            <a:off x="2027422" y="1067948"/>
            <a:ext cx="6866207" cy="5252786"/>
          </a:xfrm>
          <a:prstGeom prst="rect">
            <a:avLst/>
          </a:prstGeom>
        </p:spPr>
      </p:pic>
    </p:spTree>
    <p:extLst>
      <p:ext uri="{BB962C8B-B14F-4D97-AF65-F5344CB8AC3E}">
        <p14:creationId xmlns:p14="http://schemas.microsoft.com/office/powerpoint/2010/main" val="1000129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fontScale="90000"/>
          </a:bodyPr>
          <a:lstStyle/>
          <a:p>
            <a:r>
              <a:rPr lang="en-US" dirty="0"/>
              <a:t>Project Name: Personalized Marketing Efforts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1600" dirty="0"/>
              <a:t>Impact:</a:t>
            </a:r>
          </a:p>
          <a:p>
            <a:pPr marL="0" indent="0">
              <a:lnSpc>
                <a:spcPct val="120000"/>
              </a:lnSpc>
              <a:buNone/>
            </a:pPr>
            <a:endParaRPr lang="en-US" sz="1600" dirty="0"/>
          </a:p>
        </p:txBody>
      </p:sp>
      <p:pic>
        <p:nvPicPr>
          <p:cNvPr id="2" name="Picture 1">
            <a:extLst>
              <a:ext uri="{FF2B5EF4-FFF2-40B4-BE49-F238E27FC236}">
                <a16:creationId xmlns:a16="http://schemas.microsoft.com/office/drawing/2014/main" id="{FD23FF70-A6F2-D447-A52C-49711AAB5D67}"/>
              </a:ext>
            </a:extLst>
          </p:cNvPr>
          <p:cNvPicPr>
            <a:picLocks noChangeAspect="1"/>
          </p:cNvPicPr>
          <p:nvPr/>
        </p:nvPicPr>
        <p:blipFill>
          <a:blip r:embed="rId2"/>
          <a:stretch>
            <a:fillRect/>
          </a:stretch>
        </p:blipFill>
        <p:spPr>
          <a:xfrm>
            <a:off x="546538" y="2644226"/>
            <a:ext cx="10983310" cy="3676856"/>
          </a:xfrm>
          <a:prstGeom prst="rect">
            <a:avLst/>
          </a:prstGeom>
        </p:spPr>
      </p:pic>
      <p:pic>
        <p:nvPicPr>
          <p:cNvPr id="8" name="Picture 7">
            <a:extLst>
              <a:ext uri="{FF2B5EF4-FFF2-40B4-BE49-F238E27FC236}">
                <a16:creationId xmlns:a16="http://schemas.microsoft.com/office/drawing/2014/main" id="{97B01C4E-7AA8-3F44-BB39-B936241D2E04}"/>
              </a:ext>
            </a:extLst>
          </p:cNvPr>
          <p:cNvPicPr>
            <a:picLocks noChangeAspect="1"/>
          </p:cNvPicPr>
          <p:nvPr/>
        </p:nvPicPr>
        <p:blipFill>
          <a:blip r:embed="rId3"/>
          <a:stretch>
            <a:fillRect/>
          </a:stretch>
        </p:blipFill>
        <p:spPr>
          <a:xfrm>
            <a:off x="2327931" y="712390"/>
            <a:ext cx="7420523" cy="1931836"/>
          </a:xfrm>
          <a:prstGeom prst="rect">
            <a:avLst/>
          </a:prstGeom>
        </p:spPr>
      </p:pic>
    </p:spTree>
    <p:extLst>
      <p:ext uri="{BB962C8B-B14F-4D97-AF65-F5344CB8AC3E}">
        <p14:creationId xmlns:p14="http://schemas.microsoft.com/office/powerpoint/2010/main" val="2736274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200" y="365126"/>
            <a:ext cx="10515600" cy="769992"/>
          </a:xfrm>
        </p:spPr>
        <p:txBody>
          <a:bodyPr>
            <a:normAutofit/>
          </a:bodyPr>
          <a:lstStyle/>
          <a:p>
            <a:r>
              <a:rPr lang="en-US" dirty="0"/>
              <a:t>Project Name: Fraud claim detection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200" y="1135118"/>
            <a:ext cx="10515599" cy="5191937"/>
          </a:xfrm>
        </p:spPr>
        <p:txBody>
          <a:bodyPr>
            <a:normAutofit/>
          </a:bodyPr>
          <a:lstStyle/>
          <a:p>
            <a:pPr>
              <a:lnSpc>
                <a:spcPct val="120000"/>
              </a:lnSpc>
            </a:pPr>
            <a:r>
              <a:rPr lang="en-US" sz="2000" dirty="0"/>
              <a:t>Project Budget</a:t>
            </a:r>
            <a:endParaRPr lang="en-US" sz="1600" dirty="0"/>
          </a:p>
          <a:p>
            <a:pPr lvl="1"/>
            <a:endParaRPr lang="en-US" sz="1600" dirty="0"/>
          </a:p>
        </p:txBody>
      </p:sp>
      <p:pic>
        <p:nvPicPr>
          <p:cNvPr id="8" name="Picture 7">
            <a:extLst>
              <a:ext uri="{FF2B5EF4-FFF2-40B4-BE49-F238E27FC236}">
                <a16:creationId xmlns:a16="http://schemas.microsoft.com/office/drawing/2014/main" id="{39C766E4-F5EC-0341-B604-C7E7F25ACDCF}"/>
              </a:ext>
            </a:extLst>
          </p:cNvPr>
          <p:cNvPicPr>
            <a:picLocks noChangeAspect="1"/>
          </p:cNvPicPr>
          <p:nvPr/>
        </p:nvPicPr>
        <p:blipFill>
          <a:blip r:embed="rId2"/>
          <a:stretch>
            <a:fillRect/>
          </a:stretch>
        </p:blipFill>
        <p:spPr>
          <a:xfrm>
            <a:off x="1365250" y="1689100"/>
            <a:ext cx="9461500" cy="3479800"/>
          </a:xfrm>
          <a:prstGeom prst="rect">
            <a:avLst/>
          </a:prstGeom>
        </p:spPr>
      </p:pic>
    </p:spTree>
    <p:extLst>
      <p:ext uri="{BB962C8B-B14F-4D97-AF65-F5344CB8AC3E}">
        <p14:creationId xmlns:p14="http://schemas.microsoft.com/office/powerpoint/2010/main" val="3817224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a:bodyPr>
          <a:lstStyle/>
          <a:p>
            <a:r>
              <a:rPr lang="en-US" dirty="0"/>
              <a:t>Project Name: Fraud claim detection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8" y="951360"/>
            <a:ext cx="10515599" cy="5191937"/>
          </a:xfrm>
        </p:spPr>
        <p:txBody>
          <a:bodyPr>
            <a:normAutofit/>
          </a:bodyPr>
          <a:lstStyle/>
          <a:p>
            <a:pPr>
              <a:lnSpc>
                <a:spcPct val="120000"/>
              </a:lnSpc>
            </a:pPr>
            <a:r>
              <a:rPr lang="en-US" sz="2000" dirty="0"/>
              <a:t>ROI – Determine 3/5 years cost of ownership</a:t>
            </a:r>
          </a:p>
          <a:p>
            <a:pPr marL="0" indent="0">
              <a:lnSpc>
                <a:spcPct val="120000"/>
              </a:lnSpc>
              <a:buNone/>
            </a:pPr>
            <a:endParaRPr lang="en-US" sz="1600" dirty="0"/>
          </a:p>
        </p:txBody>
      </p:sp>
      <p:pic>
        <p:nvPicPr>
          <p:cNvPr id="2" name="Picture 1">
            <a:extLst>
              <a:ext uri="{FF2B5EF4-FFF2-40B4-BE49-F238E27FC236}">
                <a16:creationId xmlns:a16="http://schemas.microsoft.com/office/drawing/2014/main" id="{80F0B06A-C629-1E43-A59C-4895910CBBAB}"/>
              </a:ext>
            </a:extLst>
          </p:cNvPr>
          <p:cNvPicPr>
            <a:picLocks noChangeAspect="1"/>
          </p:cNvPicPr>
          <p:nvPr/>
        </p:nvPicPr>
        <p:blipFill>
          <a:blip r:embed="rId2"/>
          <a:stretch>
            <a:fillRect/>
          </a:stretch>
        </p:blipFill>
        <p:spPr>
          <a:xfrm>
            <a:off x="147569" y="2535046"/>
            <a:ext cx="11896856" cy="2189353"/>
          </a:xfrm>
          <a:prstGeom prst="rect">
            <a:avLst/>
          </a:prstGeom>
        </p:spPr>
      </p:pic>
    </p:spTree>
    <p:extLst>
      <p:ext uri="{BB962C8B-B14F-4D97-AF65-F5344CB8AC3E}">
        <p14:creationId xmlns:p14="http://schemas.microsoft.com/office/powerpoint/2010/main" val="94022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a:bodyPr>
          <a:lstStyle/>
          <a:p>
            <a:r>
              <a:rPr lang="en-US" dirty="0"/>
              <a:t>Project Name: Fraud claim detection </a:t>
            </a:r>
          </a:p>
        </p:txBody>
      </p:sp>
      <p:sp>
        <p:nvSpPr>
          <p:cNvPr id="4" name="Rectangle 3">
            <a:extLst>
              <a:ext uri="{FF2B5EF4-FFF2-40B4-BE49-F238E27FC236}">
                <a16:creationId xmlns:a16="http://schemas.microsoft.com/office/drawing/2014/main" id="{9D45EBDA-8080-5E42-AE50-1236D698D369}"/>
              </a:ext>
            </a:extLst>
          </p:cNvPr>
          <p:cNvSpPr/>
          <p:nvPr/>
        </p:nvSpPr>
        <p:spPr>
          <a:xfrm>
            <a:off x="441588" y="860916"/>
            <a:ext cx="3307316" cy="427746"/>
          </a:xfrm>
          <a:prstGeom prst="rect">
            <a:avLst/>
          </a:prstGeom>
        </p:spPr>
        <p:txBody>
          <a:bodyPr wrap="none">
            <a:spAutoFit/>
          </a:bodyPr>
          <a:lstStyle/>
          <a:p>
            <a:pPr marL="800100" lvl="1" indent="-342900">
              <a:lnSpc>
                <a:spcPct val="120000"/>
              </a:lnSpc>
              <a:buFont typeface="Arial" panose="020B0604020202020204" pitchFamily="34" charset="0"/>
              <a:buChar char="•"/>
            </a:pPr>
            <a:r>
              <a:rPr lang="en-US" sz="2000" dirty="0">
                <a:latin typeface="Roboto" panose="02000000000000000000" pitchFamily="2" charset="0"/>
              </a:rPr>
              <a:t>Required</a:t>
            </a:r>
            <a:r>
              <a:rPr lang="en-US" sz="1600" dirty="0"/>
              <a:t> </a:t>
            </a:r>
            <a:r>
              <a:rPr lang="en-US" sz="2000" dirty="0">
                <a:latin typeface="Roboto" panose="02000000000000000000" pitchFamily="2" charset="0"/>
              </a:rPr>
              <a:t>Resources</a:t>
            </a:r>
          </a:p>
        </p:txBody>
      </p:sp>
      <p:pic>
        <p:nvPicPr>
          <p:cNvPr id="3" name="Picture 2">
            <a:extLst>
              <a:ext uri="{FF2B5EF4-FFF2-40B4-BE49-F238E27FC236}">
                <a16:creationId xmlns:a16="http://schemas.microsoft.com/office/drawing/2014/main" id="{37EE73CD-66F9-E14F-A9B9-539D33F48138}"/>
              </a:ext>
            </a:extLst>
          </p:cNvPr>
          <p:cNvPicPr>
            <a:picLocks noChangeAspect="1"/>
          </p:cNvPicPr>
          <p:nvPr/>
        </p:nvPicPr>
        <p:blipFill>
          <a:blip r:embed="rId2"/>
          <a:stretch>
            <a:fillRect/>
          </a:stretch>
        </p:blipFill>
        <p:spPr>
          <a:xfrm>
            <a:off x="152400" y="1513165"/>
            <a:ext cx="11887200" cy="3999536"/>
          </a:xfrm>
          <a:prstGeom prst="rect">
            <a:avLst/>
          </a:prstGeom>
        </p:spPr>
      </p:pic>
    </p:spTree>
    <p:extLst>
      <p:ext uri="{BB962C8B-B14F-4D97-AF65-F5344CB8AC3E}">
        <p14:creationId xmlns:p14="http://schemas.microsoft.com/office/powerpoint/2010/main" val="1081112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a:bodyPr>
          <a:lstStyle/>
          <a:p>
            <a:r>
              <a:rPr lang="en-US" dirty="0"/>
              <a:t>Project Name: Fraud claim detection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2000" dirty="0"/>
              <a:t>Issues and Risks </a:t>
            </a:r>
            <a:endParaRPr lang="en-US" sz="1600" dirty="0"/>
          </a:p>
        </p:txBody>
      </p:sp>
      <p:pic>
        <p:nvPicPr>
          <p:cNvPr id="2" name="Picture 1">
            <a:extLst>
              <a:ext uri="{FF2B5EF4-FFF2-40B4-BE49-F238E27FC236}">
                <a16:creationId xmlns:a16="http://schemas.microsoft.com/office/drawing/2014/main" id="{6AF5DAA0-A374-4C40-8411-33C06524C2E5}"/>
              </a:ext>
            </a:extLst>
          </p:cNvPr>
          <p:cNvPicPr>
            <a:picLocks noChangeAspect="1"/>
          </p:cNvPicPr>
          <p:nvPr/>
        </p:nvPicPr>
        <p:blipFill>
          <a:blip r:embed="rId2"/>
          <a:stretch>
            <a:fillRect/>
          </a:stretch>
        </p:blipFill>
        <p:spPr>
          <a:xfrm>
            <a:off x="838199" y="1268434"/>
            <a:ext cx="10594428" cy="4874862"/>
          </a:xfrm>
          <a:prstGeom prst="rect">
            <a:avLst/>
          </a:prstGeom>
        </p:spPr>
      </p:pic>
    </p:spTree>
    <p:extLst>
      <p:ext uri="{BB962C8B-B14F-4D97-AF65-F5344CB8AC3E}">
        <p14:creationId xmlns:p14="http://schemas.microsoft.com/office/powerpoint/2010/main" val="420870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a:bodyPr>
          <a:lstStyle/>
          <a:p>
            <a:r>
              <a:rPr lang="en-US" dirty="0"/>
              <a:t>Project Name: Fraud claim detection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1600" dirty="0"/>
              <a:t>Relationship between your company SWOT and Project</a:t>
            </a:r>
          </a:p>
        </p:txBody>
      </p:sp>
      <p:pic>
        <p:nvPicPr>
          <p:cNvPr id="3" name="Picture 2">
            <a:extLst>
              <a:ext uri="{FF2B5EF4-FFF2-40B4-BE49-F238E27FC236}">
                <a16:creationId xmlns:a16="http://schemas.microsoft.com/office/drawing/2014/main" id="{04A6F51C-326F-B14E-A9D1-8A9A322B6D00}"/>
              </a:ext>
            </a:extLst>
          </p:cNvPr>
          <p:cNvPicPr>
            <a:picLocks noChangeAspect="1"/>
          </p:cNvPicPr>
          <p:nvPr/>
        </p:nvPicPr>
        <p:blipFill>
          <a:blip r:embed="rId2"/>
          <a:stretch>
            <a:fillRect/>
          </a:stretch>
        </p:blipFill>
        <p:spPr>
          <a:xfrm>
            <a:off x="927964" y="1103463"/>
            <a:ext cx="6866207" cy="5252786"/>
          </a:xfrm>
          <a:prstGeom prst="rect">
            <a:avLst/>
          </a:prstGeom>
        </p:spPr>
      </p:pic>
    </p:spTree>
    <p:extLst>
      <p:ext uri="{BB962C8B-B14F-4D97-AF65-F5344CB8AC3E}">
        <p14:creationId xmlns:p14="http://schemas.microsoft.com/office/powerpoint/2010/main" val="850818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1093076" y="480739"/>
            <a:ext cx="10857186" cy="1325563"/>
          </a:xfrm>
        </p:spPr>
        <p:txBody>
          <a:bodyPr>
            <a:normAutofit/>
          </a:bodyPr>
          <a:lstStyle/>
          <a:p>
            <a:r>
              <a:rPr lang="en-US" b="1" dirty="0">
                <a:latin typeface="+mj-lt"/>
              </a:rPr>
              <a:t>Issue # 1 Name: </a:t>
            </a:r>
            <a:br>
              <a:rPr lang="en-US" b="1" dirty="0">
                <a:latin typeface="+mj-lt"/>
              </a:rPr>
            </a:br>
            <a:r>
              <a:rPr lang="en-US" b="1" dirty="0">
                <a:latin typeface="+mj-lt"/>
              </a:rPr>
              <a:t>Personalized Marketing Efforts </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1093076" y="2448910"/>
            <a:ext cx="9963807" cy="3710539"/>
          </a:xfrm>
        </p:spPr>
        <p:txBody>
          <a:bodyPr>
            <a:normAutofit/>
          </a:bodyPr>
          <a:lstStyle/>
          <a:p>
            <a:pPr marL="0" indent="0" algn="just">
              <a:lnSpc>
                <a:spcPct val="100000"/>
              </a:lnSpc>
              <a:buNone/>
            </a:pPr>
            <a:r>
              <a:rPr lang="en-US" sz="1800" dirty="0">
                <a:latin typeface="+mj-lt"/>
              </a:rPr>
              <a:t>AXA and ALLIANZ are the only insurers included in the top 10 growing brands. AXA's brand value went up by 14%, to USD 10,579 million, while ALLIANZ saw a 12% increase of the same indicator, to USD 9,528 million. </a:t>
            </a:r>
          </a:p>
          <a:p>
            <a:pPr marL="0" indent="0" algn="just">
              <a:lnSpc>
                <a:spcPct val="100000"/>
              </a:lnSpc>
              <a:buNone/>
            </a:pPr>
            <a:r>
              <a:rPr lang="en-US" sz="1800" dirty="0">
                <a:latin typeface="+mj-lt"/>
              </a:rPr>
              <a:t>According to the study, AXA has better marketing then Allianz and  generates a vast amount of credit card information and other transactional data about its customers. Along with publicly available economic statistics from the government, they use new analytic capabilities to develop exclusive insights into consumer trends, and in turn offers those reports to the bank’s clients. The analytic technology has allowed the company to break down the consumer market into smaller segments, even into single individuals, and for reports to be generated in seconds.</a:t>
            </a:r>
          </a:p>
          <a:p>
            <a:pPr marL="0" indent="0" algn="just">
              <a:lnSpc>
                <a:spcPct val="150000"/>
              </a:lnSpc>
              <a:buNone/>
            </a:pPr>
            <a:endParaRPr lang="en-US" dirty="0"/>
          </a:p>
        </p:txBody>
      </p:sp>
    </p:spTree>
    <p:extLst>
      <p:ext uri="{BB962C8B-B14F-4D97-AF65-F5344CB8AC3E}">
        <p14:creationId xmlns:p14="http://schemas.microsoft.com/office/powerpoint/2010/main" val="3297479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70C81-49D6-4EBC-8BF5-C8EE6C30DFD8}"/>
              </a:ext>
            </a:extLst>
          </p:cNvPr>
          <p:cNvSpPr>
            <a:spLocks noGrp="1"/>
          </p:cNvSpPr>
          <p:nvPr>
            <p:ph type="title"/>
          </p:nvPr>
        </p:nvSpPr>
        <p:spPr>
          <a:xfrm>
            <a:off x="838199" y="90924"/>
            <a:ext cx="10515600" cy="769992"/>
          </a:xfrm>
        </p:spPr>
        <p:txBody>
          <a:bodyPr>
            <a:normAutofit/>
          </a:bodyPr>
          <a:lstStyle/>
          <a:p>
            <a:r>
              <a:rPr lang="en-US" dirty="0"/>
              <a:t>Project Name: Fraud claim detection </a:t>
            </a:r>
          </a:p>
        </p:txBody>
      </p:sp>
      <p:sp>
        <p:nvSpPr>
          <p:cNvPr id="7" name="Content Placeholder 6">
            <a:extLst>
              <a:ext uri="{FF2B5EF4-FFF2-40B4-BE49-F238E27FC236}">
                <a16:creationId xmlns:a16="http://schemas.microsoft.com/office/drawing/2014/main" id="{DA724DB4-D86D-4ED0-9811-65F823A3FBE3}"/>
              </a:ext>
            </a:extLst>
          </p:cNvPr>
          <p:cNvSpPr>
            <a:spLocks noGrp="1"/>
          </p:cNvSpPr>
          <p:nvPr>
            <p:ph sz="quarter" idx="10"/>
          </p:nvPr>
        </p:nvSpPr>
        <p:spPr>
          <a:xfrm>
            <a:off x="838199" y="714704"/>
            <a:ext cx="10515599" cy="5191937"/>
          </a:xfrm>
        </p:spPr>
        <p:txBody>
          <a:bodyPr>
            <a:normAutofit/>
          </a:bodyPr>
          <a:lstStyle/>
          <a:p>
            <a:pPr>
              <a:lnSpc>
                <a:spcPct val="120000"/>
              </a:lnSpc>
            </a:pPr>
            <a:r>
              <a:rPr lang="en-US" sz="1600" dirty="0"/>
              <a:t>Impact:</a:t>
            </a:r>
          </a:p>
          <a:p>
            <a:pPr marL="0" indent="0">
              <a:lnSpc>
                <a:spcPct val="120000"/>
              </a:lnSpc>
              <a:buNone/>
            </a:pPr>
            <a:endParaRPr lang="en-US" sz="1600" dirty="0"/>
          </a:p>
        </p:txBody>
      </p:sp>
      <p:pic>
        <p:nvPicPr>
          <p:cNvPr id="8" name="Picture 7">
            <a:extLst>
              <a:ext uri="{FF2B5EF4-FFF2-40B4-BE49-F238E27FC236}">
                <a16:creationId xmlns:a16="http://schemas.microsoft.com/office/drawing/2014/main" id="{97B01C4E-7AA8-3F44-BB39-B936241D2E04}"/>
              </a:ext>
            </a:extLst>
          </p:cNvPr>
          <p:cNvPicPr>
            <a:picLocks noChangeAspect="1"/>
          </p:cNvPicPr>
          <p:nvPr/>
        </p:nvPicPr>
        <p:blipFill>
          <a:blip r:embed="rId2"/>
          <a:stretch>
            <a:fillRect/>
          </a:stretch>
        </p:blipFill>
        <p:spPr>
          <a:xfrm>
            <a:off x="2327930" y="750334"/>
            <a:ext cx="7420523" cy="1931836"/>
          </a:xfrm>
          <a:prstGeom prst="rect">
            <a:avLst/>
          </a:prstGeom>
        </p:spPr>
      </p:pic>
      <p:pic>
        <p:nvPicPr>
          <p:cNvPr id="3" name="Picture 2">
            <a:extLst>
              <a:ext uri="{FF2B5EF4-FFF2-40B4-BE49-F238E27FC236}">
                <a16:creationId xmlns:a16="http://schemas.microsoft.com/office/drawing/2014/main" id="{9F8AA134-1773-8E4A-8EBE-7B217671D5D8}"/>
              </a:ext>
            </a:extLst>
          </p:cNvPr>
          <p:cNvPicPr>
            <a:picLocks noChangeAspect="1"/>
          </p:cNvPicPr>
          <p:nvPr/>
        </p:nvPicPr>
        <p:blipFill>
          <a:blip r:embed="rId3"/>
          <a:stretch>
            <a:fillRect/>
          </a:stretch>
        </p:blipFill>
        <p:spPr>
          <a:xfrm>
            <a:off x="399392" y="2717801"/>
            <a:ext cx="11140683" cy="3636396"/>
          </a:xfrm>
          <a:prstGeom prst="rect">
            <a:avLst/>
          </a:prstGeom>
        </p:spPr>
      </p:pic>
    </p:spTree>
    <p:extLst>
      <p:ext uri="{BB962C8B-B14F-4D97-AF65-F5344CB8AC3E}">
        <p14:creationId xmlns:p14="http://schemas.microsoft.com/office/powerpoint/2010/main" val="210013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33D0F0-1DA7-4A06-8C2F-FC6BFC414735}"/>
              </a:ext>
            </a:extLst>
          </p:cNvPr>
          <p:cNvSpPr>
            <a:spLocks noGrp="1"/>
          </p:cNvSpPr>
          <p:nvPr>
            <p:ph type="title"/>
          </p:nvPr>
        </p:nvSpPr>
        <p:spPr/>
        <p:txBody>
          <a:bodyPr/>
          <a:lstStyle/>
          <a:p>
            <a:r>
              <a:rPr lang="en-US" dirty="0"/>
              <a:t>Selection Logic</a:t>
            </a:r>
          </a:p>
        </p:txBody>
      </p:sp>
    </p:spTree>
    <p:extLst>
      <p:ext uri="{BB962C8B-B14F-4D97-AF65-F5344CB8AC3E}">
        <p14:creationId xmlns:p14="http://schemas.microsoft.com/office/powerpoint/2010/main" val="2806549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C37A3-6B2D-4C22-A557-F07B0F3D6301}"/>
              </a:ext>
            </a:extLst>
          </p:cNvPr>
          <p:cNvSpPr>
            <a:spLocks noGrp="1"/>
          </p:cNvSpPr>
          <p:nvPr>
            <p:ph type="title"/>
          </p:nvPr>
        </p:nvSpPr>
        <p:spPr>
          <a:xfrm>
            <a:off x="838200" y="11878"/>
            <a:ext cx="10515600" cy="1325563"/>
          </a:xfrm>
        </p:spPr>
        <p:txBody>
          <a:bodyPr/>
          <a:lstStyle/>
          <a:p>
            <a:r>
              <a:rPr lang="en-US" dirty="0"/>
              <a:t>Comparison</a:t>
            </a:r>
          </a:p>
        </p:txBody>
      </p:sp>
      <p:graphicFrame>
        <p:nvGraphicFramePr>
          <p:cNvPr id="6" name="Content Placeholder 6">
            <a:extLst>
              <a:ext uri="{FF2B5EF4-FFF2-40B4-BE49-F238E27FC236}">
                <a16:creationId xmlns:a16="http://schemas.microsoft.com/office/drawing/2014/main" id="{8D2D7D00-7432-D943-B3D5-DEDD86C26C96}"/>
              </a:ext>
            </a:extLst>
          </p:cNvPr>
          <p:cNvGraphicFramePr>
            <a:graphicFrameLocks/>
          </p:cNvGraphicFramePr>
          <p:nvPr>
            <p:extLst>
              <p:ext uri="{D42A27DB-BD31-4B8C-83A1-F6EECF244321}">
                <p14:modId xmlns:p14="http://schemas.microsoft.com/office/powerpoint/2010/main" val="1644983834"/>
              </p:ext>
            </p:extLst>
          </p:nvPr>
        </p:nvGraphicFramePr>
        <p:xfrm>
          <a:off x="518952" y="1064172"/>
          <a:ext cx="11154093" cy="4862811"/>
        </p:xfrm>
        <a:graphic>
          <a:graphicData uri="http://schemas.openxmlformats.org/drawingml/2006/table">
            <a:tbl>
              <a:tblPr firstRow="1" bandRow="1">
                <a:tableStyleId>{8EC20E35-A176-4012-BC5E-935CFFF8708E}</a:tableStyleId>
              </a:tblPr>
              <a:tblGrid>
                <a:gridCol w="1752600">
                  <a:extLst>
                    <a:ext uri="{9D8B030D-6E8A-4147-A177-3AD203B41FA5}">
                      <a16:colId xmlns:a16="http://schemas.microsoft.com/office/drawing/2014/main" val="3241286785"/>
                    </a:ext>
                  </a:extLst>
                </a:gridCol>
                <a:gridCol w="4645343">
                  <a:extLst>
                    <a:ext uri="{9D8B030D-6E8A-4147-A177-3AD203B41FA5}">
                      <a16:colId xmlns:a16="http://schemas.microsoft.com/office/drawing/2014/main" val="4072379374"/>
                    </a:ext>
                  </a:extLst>
                </a:gridCol>
                <a:gridCol w="4756150">
                  <a:extLst>
                    <a:ext uri="{9D8B030D-6E8A-4147-A177-3AD203B41FA5}">
                      <a16:colId xmlns:a16="http://schemas.microsoft.com/office/drawing/2014/main" val="707703493"/>
                    </a:ext>
                  </a:extLst>
                </a:gridCol>
              </a:tblGrid>
              <a:tr h="473691">
                <a:tc>
                  <a:txBody>
                    <a:bodyPr/>
                    <a:lstStyle/>
                    <a:p>
                      <a:pPr algn="ctr"/>
                      <a:r>
                        <a:rPr lang="en-US" sz="1800" dirty="0">
                          <a:latin typeface="+mj-lt"/>
                        </a:rPr>
                        <a:t>Factors</a:t>
                      </a:r>
                      <a:endParaRPr lang="en-US" sz="1800" b="0" dirty="0">
                        <a:latin typeface="+mj-lt"/>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mj-lt"/>
                          <a:cs typeface="Calibri" panose="020F0502020204030204" pitchFamily="34" charset="0"/>
                        </a:rPr>
                        <a:t>Personalized Marketing Efforts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mj-lt"/>
                          <a:cs typeface="Calibri" panose="020F0502020204030204" pitchFamily="34" charset="0"/>
                        </a:rPr>
                        <a:t>Fraud Claim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451832"/>
                  </a:ext>
                </a:extLst>
              </a:tr>
              <a:tr h="334370">
                <a:tc>
                  <a:txBody>
                    <a:bodyPr/>
                    <a:lstStyle/>
                    <a:p>
                      <a:pPr algn="ctr"/>
                      <a:r>
                        <a:rPr lang="en-US" sz="1600" dirty="0">
                          <a:latin typeface="+mj-lt"/>
                        </a:rPr>
                        <a:t>Budget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Less cost is required to implement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More cost is required for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34193"/>
                  </a:ext>
                </a:extLst>
              </a:tr>
              <a:tr h="334370">
                <a:tc>
                  <a:txBody>
                    <a:bodyPr/>
                    <a:lstStyle/>
                    <a:p>
                      <a:pPr algn="ctr"/>
                      <a:r>
                        <a:rPr lang="en-US" sz="1600" dirty="0">
                          <a:latin typeface="+mj-lt"/>
                        </a:rPr>
                        <a:t>Products/</a:t>
                      </a:r>
                    </a:p>
                    <a:p>
                      <a:pPr algn="ctr"/>
                      <a:r>
                        <a:rPr lang="en-US" sz="1600" dirty="0">
                          <a:latin typeface="+mj-lt"/>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Multiple new and innovated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Only security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5934483"/>
                  </a:ext>
                </a:extLst>
              </a:tr>
              <a:tr h="334370">
                <a:tc>
                  <a:txBody>
                    <a:bodyPr/>
                    <a:lstStyle/>
                    <a:p>
                      <a:pPr algn="ctr"/>
                      <a:r>
                        <a:rPr lang="en-US" sz="1600" dirty="0">
                          <a:latin typeface="+mj-lt"/>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Less time for completion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More time for completion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770854"/>
                  </a:ext>
                </a:extLst>
              </a:tr>
              <a:tr h="365760">
                <a:tc>
                  <a:txBody>
                    <a:bodyPr/>
                    <a:lstStyle/>
                    <a:p>
                      <a:pPr algn="ctr"/>
                      <a:r>
                        <a:rPr lang="en-US" sz="1600" dirty="0">
                          <a:latin typeface="+mj-lt"/>
                        </a:rPr>
                        <a:t>Risk &amp;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If customers are not satisfied with new products it will be a great loss for company.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rPr>
                        <a:t>Since the target is to primarily focus on fraud claims and ways to stop them the risk on implementing would be 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44948"/>
                  </a:ext>
                </a:extLst>
              </a:tr>
              <a:tr h="334370">
                <a:tc>
                  <a:txBody>
                    <a:bodyPr/>
                    <a:lstStyle/>
                    <a:p>
                      <a:pPr algn="ctr"/>
                      <a:r>
                        <a:rPr lang="en-US" sz="1600" dirty="0">
                          <a:latin typeface="+mj-lt"/>
                        </a:rPr>
                        <a:t>Strength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Brand Name, More new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Security &amp; Customer Satisfaction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1665437"/>
                  </a:ext>
                </a:extLst>
              </a:tr>
              <a:tr h="334370">
                <a:tc>
                  <a:txBody>
                    <a:bodyPr/>
                    <a:lstStyle/>
                    <a:p>
                      <a:pPr algn="ctr"/>
                      <a:r>
                        <a:rPr lang="en-US" sz="1600" dirty="0">
                          <a:latin typeface="+mj-lt"/>
                        </a:rPr>
                        <a:t>Weakness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Data collected across continents should be accurate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Need to reformulate the existing security measures which would be time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433023"/>
                  </a:ext>
                </a:extLst>
              </a:tr>
              <a:tr h="334370">
                <a:tc>
                  <a:txBody>
                    <a:bodyPr/>
                    <a:lstStyle/>
                    <a:p>
                      <a:pPr algn="ctr"/>
                      <a:r>
                        <a:rPr lang="en-US" sz="1600" dirty="0">
                          <a:latin typeface="+mj-lt"/>
                        </a:rPr>
                        <a:t>Business Benefits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rPr>
                        <a:t>Maximizing customer lifetime value &amp; Reducing customer acquisition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rPr>
                        <a:t>Improving customer engagement </a:t>
                      </a:r>
                    </a:p>
                    <a:p>
                      <a:pPr algn="ctr"/>
                      <a:endParaRPr lang="en-US" sz="16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9244669"/>
                  </a:ext>
                </a:extLst>
              </a:tr>
              <a:tr h="334370">
                <a:tc>
                  <a:txBody>
                    <a:bodyPr/>
                    <a:lstStyle/>
                    <a:p>
                      <a:pPr algn="ctr"/>
                      <a:r>
                        <a:rPr lang="en-US" sz="1600" dirty="0">
                          <a:latin typeface="+mj-lt"/>
                        </a:rPr>
                        <a:t>ROI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The ROI would be great once the products are able to generate revenue from </a:t>
                      </a:r>
                    </a:p>
                    <a:p>
                      <a:pPr algn="ctr"/>
                      <a:r>
                        <a:rPr lang="en-US" sz="1600" dirty="0">
                          <a:latin typeface="+mj-lt"/>
                        </a:rPr>
                        <a:t>multiple source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mj-lt"/>
                        </a:rPr>
                        <a:t>ROI would be less since it has only one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236356"/>
                  </a:ext>
                </a:extLst>
              </a:tr>
            </a:tbl>
          </a:graphicData>
        </a:graphic>
      </p:graphicFrame>
    </p:spTree>
    <p:extLst>
      <p:ext uri="{BB962C8B-B14F-4D97-AF65-F5344CB8AC3E}">
        <p14:creationId xmlns:p14="http://schemas.microsoft.com/office/powerpoint/2010/main" val="1332636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C37A3-6B2D-4C22-A557-F07B0F3D6301}"/>
              </a:ext>
            </a:extLst>
          </p:cNvPr>
          <p:cNvSpPr>
            <a:spLocks noGrp="1"/>
          </p:cNvSpPr>
          <p:nvPr>
            <p:ph type="title"/>
          </p:nvPr>
        </p:nvSpPr>
        <p:spPr/>
        <p:txBody>
          <a:bodyPr/>
          <a:lstStyle/>
          <a:p>
            <a:r>
              <a:rPr lang="en-US" dirty="0"/>
              <a:t>Selection : Personalized Marketing Efforts </a:t>
            </a:r>
          </a:p>
        </p:txBody>
      </p:sp>
      <p:sp>
        <p:nvSpPr>
          <p:cNvPr id="4" name="Content Placeholder 3">
            <a:extLst>
              <a:ext uri="{FF2B5EF4-FFF2-40B4-BE49-F238E27FC236}">
                <a16:creationId xmlns:a16="http://schemas.microsoft.com/office/drawing/2014/main" id="{F1F58022-750B-46A8-94CC-94B69D4B24DF}"/>
              </a:ext>
            </a:extLst>
          </p:cNvPr>
          <p:cNvSpPr>
            <a:spLocks noGrp="1"/>
          </p:cNvSpPr>
          <p:nvPr>
            <p:ph sz="quarter" idx="10"/>
          </p:nvPr>
        </p:nvSpPr>
        <p:spPr>
          <a:xfrm>
            <a:off x="838200" y="1343287"/>
            <a:ext cx="10515599" cy="4468761"/>
          </a:xfrm>
        </p:spPr>
        <p:txBody>
          <a:bodyPr/>
          <a:lstStyle/>
          <a:p>
            <a:pPr marL="0" indent="0">
              <a:buNone/>
            </a:pPr>
            <a:r>
              <a:rPr lang="en-US" dirty="0">
                <a:latin typeface="+mj-lt"/>
              </a:rPr>
              <a:t> </a:t>
            </a:r>
            <a:r>
              <a:rPr lang="en-US" b="1" u="sng" dirty="0">
                <a:latin typeface="+mj-lt"/>
              </a:rPr>
              <a:t>Reasons</a:t>
            </a:r>
          </a:p>
          <a:p>
            <a:r>
              <a:rPr lang="en-US" dirty="0">
                <a:latin typeface="+mj-lt"/>
              </a:rPr>
              <a:t>Larger scope in ROI and more profitable</a:t>
            </a:r>
          </a:p>
          <a:p>
            <a:r>
              <a:rPr lang="en-US" dirty="0">
                <a:latin typeface="+mj-lt"/>
              </a:rPr>
              <a:t>It just not replaces the old products but also improves the process work flow starting from collecting the data to delivering multiple products &amp; features</a:t>
            </a:r>
          </a:p>
          <a:p>
            <a:r>
              <a:rPr lang="en-US" dirty="0">
                <a:latin typeface="+mj-lt"/>
              </a:rPr>
              <a:t>More skilled employees would be added in the team</a:t>
            </a:r>
          </a:p>
          <a:p>
            <a:r>
              <a:rPr lang="en-US" dirty="0">
                <a:latin typeface="+mj-lt"/>
              </a:rPr>
              <a:t>Will increase the number of Stakeholders &amp; Customers</a:t>
            </a:r>
          </a:p>
          <a:p>
            <a:r>
              <a:rPr lang="en-US" dirty="0">
                <a:latin typeface="+mj-lt"/>
              </a:rPr>
              <a:t>Also, we can implement some advance security features in new products using new technologies</a:t>
            </a:r>
          </a:p>
          <a:p>
            <a:endParaRPr lang="en-US" dirty="0">
              <a:latin typeface="+mj-lt"/>
            </a:endParaRPr>
          </a:p>
          <a:p>
            <a:pPr marL="0" indent="0">
              <a:buNone/>
            </a:pPr>
            <a:endParaRPr lang="en-US" dirty="0"/>
          </a:p>
        </p:txBody>
      </p:sp>
    </p:spTree>
    <p:extLst>
      <p:ext uri="{BB962C8B-B14F-4D97-AF65-F5344CB8AC3E}">
        <p14:creationId xmlns:p14="http://schemas.microsoft.com/office/powerpoint/2010/main" val="304244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C37A3-6B2D-4C22-A557-F07B0F3D6301}"/>
              </a:ext>
            </a:extLst>
          </p:cNvPr>
          <p:cNvSpPr>
            <a:spLocks noGrp="1"/>
          </p:cNvSpPr>
          <p:nvPr>
            <p:ph type="title"/>
          </p:nvPr>
        </p:nvSpPr>
        <p:spPr/>
        <p:txBody>
          <a:bodyPr/>
          <a:lstStyle/>
          <a:p>
            <a:r>
              <a:rPr lang="en-US" dirty="0"/>
              <a:t>Selection : Personalized Marketing Efforts </a:t>
            </a:r>
          </a:p>
        </p:txBody>
      </p:sp>
      <p:sp>
        <p:nvSpPr>
          <p:cNvPr id="4" name="Content Placeholder 3">
            <a:extLst>
              <a:ext uri="{FF2B5EF4-FFF2-40B4-BE49-F238E27FC236}">
                <a16:creationId xmlns:a16="http://schemas.microsoft.com/office/drawing/2014/main" id="{F1F58022-750B-46A8-94CC-94B69D4B24DF}"/>
              </a:ext>
            </a:extLst>
          </p:cNvPr>
          <p:cNvSpPr>
            <a:spLocks noGrp="1"/>
          </p:cNvSpPr>
          <p:nvPr>
            <p:ph sz="quarter" idx="10"/>
          </p:nvPr>
        </p:nvSpPr>
        <p:spPr>
          <a:xfrm>
            <a:off x="838200" y="1343287"/>
            <a:ext cx="10515599" cy="4468761"/>
          </a:xfrm>
        </p:spPr>
        <p:txBody>
          <a:bodyPr/>
          <a:lstStyle/>
          <a:p>
            <a:r>
              <a:rPr lang="en-US" dirty="0">
                <a:latin typeface="+mj-lt"/>
              </a:rPr>
              <a:t>Strategy Approach &amp; </a:t>
            </a:r>
            <a:r>
              <a:rPr lang="en-US">
                <a:latin typeface="+mj-lt"/>
              </a:rPr>
              <a:t>Business Benefits:</a:t>
            </a:r>
            <a:endParaRPr lang="en-US" dirty="0">
              <a:latin typeface="+mj-lt"/>
            </a:endParaRPr>
          </a:p>
          <a:p>
            <a:pPr marL="0" indent="0">
              <a:buNone/>
            </a:pPr>
            <a:endParaRPr lang="en-US" dirty="0">
              <a:latin typeface="+mj-lt"/>
            </a:endParaRPr>
          </a:p>
          <a:p>
            <a:pPr marL="0" indent="0">
              <a:buNone/>
            </a:pPr>
            <a:endParaRPr lang="en-US" dirty="0"/>
          </a:p>
        </p:txBody>
      </p:sp>
      <p:pic>
        <p:nvPicPr>
          <p:cNvPr id="2" name="Picture 1">
            <a:extLst>
              <a:ext uri="{FF2B5EF4-FFF2-40B4-BE49-F238E27FC236}">
                <a16:creationId xmlns:a16="http://schemas.microsoft.com/office/drawing/2014/main" id="{5C906DB5-503C-3B4A-BB5C-A50D24CDDC92}"/>
              </a:ext>
            </a:extLst>
          </p:cNvPr>
          <p:cNvPicPr>
            <a:picLocks noChangeAspect="1"/>
          </p:cNvPicPr>
          <p:nvPr/>
        </p:nvPicPr>
        <p:blipFill>
          <a:blip r:embed="rId2"/>
          <a:stretch>
            <a:fillRect/>
          </a:stretch>
        </p:blipFill>
        <p:spPr>
          <a:xfrm>
            <a:off x="838201" y="1920776"/>
            <a:ext cx="10515598" cy="4304929"/>
          </a:xfrm>
          <a:prstGeom prst="rect">
            <a:avLst/>
          </a:prstGeom>
        </p:spPr>
      </p:pic>
    </p:spTree>
    <p:extLst>
      <p:ext uri="{BB962C8B-B14F-4D97-AF65-F5344CB8AC3E}">
        <p14:creationId xmlns:p14="http://schemas.microsoft.com/office/powerpoint/2010/main" val="1987832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C37A3-6B2D-4C22-A557-F07B0F3D6301}"/>
              </a:ext>
            </a:extLst>
          </p:cNvPr>
          <p:cNvSpPr>
            <a:spLocks noGrp="1"/>
          </p:cNvSpPr>
          <p:nvPr>
            <p:ph type="title"/>
          </p:nvPr>
        </p:nvSpPr>
        <p:spPr>
          <a:xfrm>
            <a:off x="3788229" y="2678925"/>
            <a:ext cx="8556170" cy="946017"/>
          </a:xfrm>
        </p:spPr>
        <p:txBody>
          <a:bodyPr>
            <a:normAutofit/>
          </a:bodyPr>
          <a:lstStyle/>
          <a:p>
            <a:r>
              <a:rPr lang="en-US" sz="6000" dirty="0"/>
              <a:t>Thank you!</a:t>
            </a:r>
          </a:p>
        </p:txBody>
      </p:sp>
    </p:spTree>
    <p:extLst>
      <p:ext uri="{BB962C8B-B14F-4D97-AF65-F5344CB8AC3E}">
        <p14:creationId xmlns:p14="http://schemas.microsoft.com/office/powerpoint/2010/main" val="2463514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A556-68D7-49CB-B4E9-F430345C26E7}"/>
              </a:ext>
            </a:extLst>
          </p:cNvPr>
          <p:cNvSpPr>
            <a:spLocks noGrp="1"/>
          </p:cNvSpPr>
          <p:nvPr>
            <p:ph type="title"/>
          </p:nvPr>
        </p:nvSpPr>
        <p:spPr>
          <a:xfrm>
            <a:off x="1072054" y="365125"/>
            <a:ext cx="10281745" cy="1325563"/>
          </a:xfrm>
        </p:spPr>
        <p:txBody>
          <a:bodyPr>
            <a:normAutofit/>
          </a:bodyPr>
          <a:lstStyle/>
          <a:p>
            <a:r>
              <a:rPr lang="en-US" b="1" dirty="0">
                <a:latin typeface="+mj-lt"/>
              </a:rPr>
              <a:t>Impact Statement for Issue # 1</a:t>
            </a:r>
          </a:p>
        </p:txBody>
      </p:sp>
      <p:sp>
        <p:nvSpPr>
          <p:cNvPr id="4" name="Content Placeholder 3">
            <a:extLst>
              <a:ext uri="{FF2B5EF4-FFF2-40B4-BE49-F238E27FC236}">
                <a16:creationId xmlns:a16="http://schemas.microsoft.com/office/drawing/2014/main" id="{823D123A-98BA-47FE-8C5F-A41C6080158C}"/>
              </a:ext>
            </a:extLst>
          </p:cNvPr>
          <p:cNvSpPr>
            <a:spLocks noGrp="1"/>
          </p:cNvSpPr>
          <p:nvPr>
            <p:ph sz="quarter" idx="10"/>
          </p:nvPr>
        </p:nvSpPr>
        <p:spPr>
          <a:xfrm>
            <a:off x="1072055" y="1303284"/>
            <a:ext cx="10026870" cy="4319750"/>
          </a:xfrm>
          <a:prstGeom prst="rect">
            <a:avLst/>
          </a:prstGeom>
          <a:noFill/>
          <a:ln w="25400" cap="flat" cmpd="sng" algn="ctr">
            <a:noFill/>
            <a:prstDash val="solid"/>
          </a:ln>
          <a:effectLst/>
        </p:spPr>
        <p:txBody>
          <a:bodyPr rtlCol="0" anchor="ctr">
            <a:normAutofit/>
          </a:bodyPr>
          <a:lstStyle/>
          <a:p>
            <a:pPr marL="0" lvl="0" indent="0" algn="just" fontAlgn="base">
              <a:lnSpc>
                <a:spcPct val="100000"/>
              </a:lnSpc>
              <a:spcBef>
                <a:spcPct val="0"/>
              </a:spcBef>
              <a:spcAft>
                <a:spcPct val="0"/>
              </a:spcAft>
              <a:buNone/>
              <a:defRPr/>
            </a:pPr>
            <a:r>
              <a:rPr lang="en-US" sz="2000" dirty="0">
                <a:latin typeface="+mj-lt"/>
              </a:rPr>
              <a:t>Analyzing Allianz historical revenue streams and cost structures to identify weaknesses and make improvement on their current services. Further to narrow their understanding of customer segments, and hone in on specific consumers’ needs. Between transaction behavior and social media monitoring, firms can extract a robust picture of customer preferences, lifestyle, and goals. Once these needs are understood, the firm can market certain services and features that are relevant to the consumer’s needs.</a:t>
            </a:r>
          </a:p>
          <a:p>
            <a:pPr marL="0" marR="0" lvl="0" indent="0" defTabSz="914400" eaLnBrk="1" fontAlgn="base" latinLnBrk="0" hangingPunct="1">
              <a:lnSpc>
                <a:spcPct val="150000"/>
              </a:lnSpc>
              <a:spcBef>
                <a:spcPct val="0"/>
              </a:spcBef>
              <a:spcAft>
                <a:spcPct val="0"/>
              </a:spcAft>
              <a:buClrTx/>
              <a:buSzTx/>
              <a:buFontTx/>
              <a:buNone/>
              <a:tabLst/>
              <a:defRPr/>
            </a:pPr>
            <a:r>
              <a:rPr lang="en-US" sz="1800" dirty="0">
                <a:latin typeface="+mj-lt"/>
              </a:rPr>
              <a:t> </a:t>
            </a:r>
          </a:p>
        </p:txBody>
      </p:sp>
    </p:spTree>
    <p:extLst>
      <p:ext uri="{BB962C8B-B14F-4D97-AF65-F5344CB8AC3E}">
        <p14:creationId xmlns:p14="http://schemas.microsoft.com/office/powerpoint/2010/main" val="2615118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1072055" y="365125"/>
            <a:ext cx="10016359" cy="1325563"/>
          </a:xfrm>
        </p:spPr>
        <p:txBody>
          <a:bodyPr>
            <a:normAutofit/>
          </a:bodyPr>
          <a:lstStyle/>
          <a:p>
            <a:r>
              <a:rPr lang="en-US" b="1" dirty="0">
                <a:latin typeface="+mj-lt"/>
              </a:rPr>
              <a:t>Issue # 2 Name: Fraud claim detection</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1072055" y="2028497"/>
            <a:ext cx="10016359" cy="4130952"/>
          </a:xfrm>
        </p:spPr>
        <p:txBody>
          <a:bodyPr>
            <a:normAutofit/>
          </a:bodyPr>
          <a:lstStyle/>
          <a:p>
            <a:pPr marL="0" indent="0" algn="just">
              <a:lnSpc>
                <a:spcPct val="100000"/>
              </a:lnSpc>
              <a:buNone/>
            </a:pPr>
            <a:r>
              <a:rPr lang="en-US" sz="1900" dirty="0">
                <a:latin typeface="+mj-lt"/>
              </a:rPr>
              <a:t>Globally, insurance fraud is a major concern for Insurers which continues to increase year by year. Claims fraud is the most common buzz around the P&amp;C Insurance industry with auto and workers compensation business segments being the major contributors. Frauds are typically an individual or a group led effort of fraudsters with an intention of inflating claims and finally making profit out of a loss. Insurers spend huge effort and manpower in detecting fraud which as a net result not only drain the dollar amount from the insurer’s fund but also adversely affect the good risks that they underwrite. It is also a social risk as it promotes financial crimes and penalizes the society.</a:t>
            </a:r>
          </a:p>
          <a:p>
            <a:pPr marL="0" indent="0">
              <a:buNone/>
            </a:pPr>
            <a:endParaRPr lang="en-US" dirty="0"/>
          </a:p>
          <a:p>
            <a:pPr marL="0" indent="0">
              <a:lnSpc>
                <a:spcPct val="150000"/>
              </a:lnSpc>
              <a:buNone/>
            </a:pPr>
            <a:endParaRPr lang="en-US" dirty="0"/>
          </a:p>
        </p:txBody>
      </p:sp>
    </p:spTree>
    <p:extLst>
      <p:ext uri="{BB962C8B-B14F-4D97-AF65-F5344CB8AC3E}">
        <p14:creationId xmlns:p14="http://schemas.microsoft.com/office/powerpoint/2010/main" val="174594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A556-68D7-49CB-B4E9-F430345C26E7}"/>
              </a:ext>
            </a:extLst>
          </p:cNvPr>
          <p:cNvSpPr>
            <a:spLocks noGrp="1"/>
          </p:cNvSpPr>
          <p:nvPr>
            <p:ph type="title"/>
          </p:nvPr>
        </p:nvSpPr>
        <p:spPr>
          <a:xfrm>
            <a:off x="1103586" y="365125"/>
            <a:ext cx="10250214" cy="1325563"/>
          </a:xfrm>
        </p:spPr>
        <p:txBody>
          <a:bodyPr/>
          <a:lstStyle/>
          <a:p>
            <a:r>
              <a:rPr lang="en-US" b="1" dirty="0">
                <a:latin typeface="+mj-lt"/>
              </a:rPr>
              <a:t>Impact Statement for Issue # 2</a:t>
            </a:r>
          </a:p>
        </p:txBody>
      </p:sp>
      <p:sp>
        <p:nvSpPr>
          <p:cNvPr id="4" name="Content Placeholder 3">
            <a:extLst>
              <a:ext uri="{FF2B5EF4-FFF2-40B4-BE49-F238E27FC236}">
                <a16:creationId xmlns:a16="http://schemas.microsoft.com/office/drawing/2014/main" id="{823D123A-98BA-47FE-8C5F-A41C6080158C}"/>
              </a:ext>
            </a:extLst>
          </p:cNvPr>
          <p:cNvSpPr>
            <a:spLocks noGrp="1"/>
          </p:cNvSpPr>
          <p:nvPr>
            <p:ph sz="quarter" idx="10"/>
          </p:nvPr>
        </p:nvSpPr>
        <p:spPr>
          <a:xfrm>
            <a:off x="1103586" y="1334814"/>
            <a:ext cx="9953297" cy="4288219"/>
          </a:xfrm>
          <a:prstGeom prst="rect">
            <a:avLst/>
          </a:prstGeom>
          <a:noFill/>
          <a:ln w="25400" cap="flat" cmpd="sng" algn="ctr">
            <a:noFill/>
            <a:prstDash val="solid"/>
          </a:ln>
          <a:effectLst/>
        </p:spPr>
        <p:txBody>
          <a:bodyPr rtlCol="0" anchor="ctr">
            <a:normAutofit/>
          </a:bodyPr>
          <a:lstStyle/>
          <a:p>
            <a:pPr marL="0" indent="0" algn="just">
              <a:lnSpc>
                <a:spcPct val="100000"/>
              </a:lnSpc>
              <a:buNone/>
            </a:pPr>
            <a:r>
              <a:rPr lang="en-US" sz="1800" dirty="0">
                <a:latin typeface="+mj-lt"/>
              </a:rPr>
              <a:t>AXA  which has been the long time competitor of Allianz, analyses emails, phone calls, transaction data to detect the possibilities of frauds which would otherwise be difficult to detect. They use Analytics software developed by Palantir to keep a track of employee communications to identify any indications of internal fraud which is way better software than Allianz use.</a:t>
            </a:r>
          </a:p>
          <a:p>
            <a:pPr marL="0" indent="0" algn="just">
              <a:lnSpc>
                <a:spcPct val="100000"/>
              </a:lnSpc>
              <a:buNone/>
            </a:pPr>
            <a:r>
              <a:rPr lang="en-US" sz="1800" dirty="0">
                <a:latin typeface="+mj-lt"/>
              </a:rPr>
              <a:t>Allianz can use analytics to differentiate fraudulent interactions from legitimate business transactions. By applying analytics and machine learning, they are able to define normal activity based on a customer’s history and distinguish it from unusual behavior indicating fraud. The analysis systems suggest immediate actions, such as blocking irregular transactions, which stops fraud before it occurs and improves profitability.</a:t>
            </a:r>
          </a:p>
        </p:txBody>
      </p:sp>
    </p:spTree>
    <p:extLst>
      <p:ext uri="{BB962C8B-B14F-4D97-AF65-F5344CB8AC3E}">
        <p14:creationId xmlns:p14="http://schemas.microsoft.com/office/powerpoint/2010/main" val="3392154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D1E6-277B-4686-8146-0BE30B80A4AE}"/>
              </a:ext>
            </a:extLst>
          </p:cNvPr>
          <p:cNvSpPr>
            <a:spLocks noGrp="1"/>
          </p:cNvSpPr>
          <p:nvPr>
            <p:ph type="title"/>
          </p:nvPr>
        </p:nvSpPr>
        <p:spPr>
          <a:xfrm>
            <a:off x="838200" y="3152001"/>
            <a:ext cx="10515600" cy="553998"/>
          </a:xfrm>
        </p:spPr>
        <p:txBody>
          <a:bodyPr/>
          <a:lstStyle/>
          <a:p>
            <a:r>
              <a:rPr lang="en-US" dirty="0"/>
              <a:t>Company SWOT Analysis</a:t>
            </a:r>
          </a:p>
        </p:txBody>
      </p:sp>
    </p:spTree>
    <p:extLst>
      <p:ext uri="{BB962C8B-B14F-4D97-AF65-F5344CB8AC3E}">
        <p14:creationId xmlns:p14="http://schemas.microsoft.com/office/powerpoint/2010/main" val="140745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5F4B1-8376-431D-9C96-DCDBE3B24C4D}"/>
              </a:ext>
            </a:extLst>
          </p:cNvPr>
          <p:cNvSpPr>
            <a:spLocks noGrp="1"/>
          </p:cNvSpPr>
          <p:nvPr>
            <p:ph type="title"/>
          </p:nvPr>
        </p:nvSpPr>
        <p:spPr>
          <a:xfrm>
            <a:off x="838200" y="164670"/>
            <a:ext cx="10515600" cy="798786"/>
          </a:xfrm>
        </p:spPr>
        <p:txBody>
          <a:bodyPr/>
          <a:lstStyle/>
          <a:p>
            <a:r>
              <a:rPr lang="en-US" b="1" dirty="0">
                <a:latin typeface="+mj-lt"/>
              </a:rPr>
              <a:t>SWOT Analysis</a:t>
            </a:r>
          </a:p>
        </p:txBody>
      </p:sp>
      <p:graphicFrame>
        <p:nvGraphicFramePr>
          <p:cNvPr id="5" name="Table 5">
            <a:extLst>
              <a:ext uri="{FF2B5EF4-FFF2-40B4-BE49-F238E27FC236}">
                <a16:creationId xmlns:a16="http://schemas.microsoft.com/office/drawing/2014/main" id="{EFCD97FB-6027-41B5-9D8E-55C7F3F950F3}"/>
              </a:ext>
            </a:extLst>
          </p:cNvPr>
          <p:cNvGraphicFramePr>
            <a:graphicFrameLocks noGrp="1"/>
          </p:cNvGraphicFramePr>
          <p:nvPr>
            <p:ph sz="quarter" idx="10"/>
            <p:extLst>
              <p:ext uri="{D42A27DB-BD31-4B8C-83A1-F6EECF244321}">
                <p14:modId xmlns:p14="http://schemas.microsoft.com/office/powerpoint/2010/main" val="1267381134"/>
              </p:ext>
            </p:extLst>
          </p:nvPr>
        </p:nvGraphicFramePr>
        <p:xfrm>
          <a:off x="838200" y="963456"/>
          <a:ext cx="10515600" cy="5379537"/>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664131107"/>
                    </a:ext>
                  </a:extLst>
                </a:gridCol>
                <a:gridCol w="5257800">
                  <a:extLst>
                    <a:ext uri="{9D8B030D-6E8A-4147-A177-3AD203B41FA5}">
                      <a16:colId xmlns:a16="http://schemas.microsoft.com/office/drawing/2014/main" val="2614564207"/>
                    </a:ext>
                  </a:extLst>
                </a:gridCol>
              </a:tblGrid>
              <a:tr h="413399">
                <a:tc>
                  <a:txBody>
                    <a:bodyPr/>
                    <a:lstStyle/>
                    <a:p>
                      <a:r>
                        <a:rPr lang="en-US" sz="1600" dirty="0">
                          <a:latin typeface="+mj-lt"/>
                          <a:ea typeface="Roboto" panose="02000000000000000000" pitchFamily="2" charset="0"/>
                        </a:rPr>
                        <a:t>Strength</a:t>
                      </a:r>
                    </a:p>
                  </a:txBody>
                  <a:tcPr>
                    <a:solidFill>
                      <a:schemeClr val="accent3">
                        <a:lumMod val="50000"/>
                      </a:schemeClr>
                    </a:solidFill>
                  </a:tcPr>
                </a:tc>
                <a:tc>
                  <a:txBody>
                    <a:bodyPr/>
                    <a:lstStyle/>
                    <a:p>
                      <a:r>
                        <a:rPr lang="en-US" sz="1600" dirty="0">
                          <a:latin typeface="+mj-lt"/>
                          <a:ea typeface="Roboto" panose="02000000000000000000" pitchFamily="2" charset="0"/>
                        </a:rPr>
                        <a:t>Weakness</a:t>
                      </a:r>
                    </a:p>
                  </a:txBody>
                  <a:tcPr>
                    <a:solidFill>
                      <a:srgbClr val="FFCC99"/>
                    </a:solidFill>
                  </a:tcPr>
                </a:tc>
                <a:extLst>
                  <a:ext uri="{0D108BD9-81ED-4DB2-BD59-A6C34878D82A}">
                    <a16:rowId xmlns:a16="http://schemas.microsoft.com/office/drawing/2014/main" val="2564499202"/>
                  </a:ext>
                </a:extLst>
              </a:tr>
              <a:tr h="1002114">
                <a:tc>
                  <a:txBody>
                    <a:bodyPr/>
                    <a:lstStyle/>
                    <a:p>
                      <a:pPr marL="285750" indent="-285750">
                        <a:lnSpc>
                          <a:spcPct val="100000"/>
                        </a:lnSpc>
                        <a:buFont typeface="Arial" panose="020B0604020202020204" pitchFamily="34" charset="0"/>
                        <a:buChar char="•"/>
                      </a:pPr>
                      <a:r>
                        <a:rPr lang="en-US" sz="1600" kern="1200" dirty="0">
                          <a:solidFill>
                            <a:schemeClr val="dk1"/>
                          </a:solidFill>
                          <a:latin typeface="+mj-lt"/>
                          <a:ea typeface="+mn-ea"/>
                          <a:cs typeface="+mn-cs"/>
                        </a:rPr>
                        <a:t>Leading in Global Asset Management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Automation of activities brought consistency of quality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Good Returns on Capital Expenditure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Highly skilled workforce through successful training and learning programs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Low cost structure helps it produce &amp; sell at low price to customers</a:t>
                      </a:r>
                    </a:p>
                  </a:txBody>
                  <a:tcPr marB="0"/>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Lack of proper financial planning related to cash flows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Not conducted market research since past 2 years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Lower budget for its quality control department than competitors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High employee turnover rates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Spending way less than a few players within the industry in research &amp; development</a:t>
                      </a:r>
                    </a:p>
                  </a:txBody>
                  <a:tcPr/>
                </a:tc>
                <a:extLst>
                  <a:ext uri="{0D108BD9-81ED-4DB2-BD59-A6C34878D82A}">
                    <a16:rowId xmlns:a16="http://schemas.microsoft.com/office/drawing/2014/main" val="23941930"/>
                  </a:ext>
                </a:extLst>
              </a:tr>
              <a:tr h="394138">
                <a:tc>
                  <a:txBody>
                    <a:bodyPr/>
                    <a:lstStyle/>
                    <a:p>
                      <a:pPr marL="0" algn="l" defTabSz="914400" rtl="0" eaLnBrk="1" latinLnBrk="0" hangingPunct="1"/>
                      <a:r>
                        <a:rPr lang="en-US" sz="1600" b="1" kern="1200" dirty="0">
                          <a:solidFill>
                            <a:schemeClr val="lt1"/>
                          </a:solidFill>
                          <a:latin typeface="+mj-lt"/>
                          <a:ea typeface="Roboto" panose="02000000000000000000" pitchFamily="2" charset="0"/>
                          <a:cs typeface="+mn-cs"/>
                        </a:rPr>
                        <a:t>Opportunity</a:t>
                      </a:r>
                    </a:p>
                  </a:txBody>
                  <a:tcPr>
                    <a:solidFill>
                      <a:schemeClr val="accent3">
                        <a:lumMod val="50000"/>
                      </a:schemeClr>
                    </a:solidFill>
                  </a:tcPr>
                </a:tc>
                <a:tc>
                  <a:txBody>
                    <a:bodyPr/>
                    <a:lstStyle/>
                    <a:p>
                      <a:pPr marL="0" algn="l" defTabSz="914400" rtl="0" eaLnBrk="1" latinLnBrk="0" hangingPunct="1"/>
                      <a:r>
                        <a:rPr lang="en-US" sz="1600" b="1" kern="1200" dirty="0">
                          <a:solidFill>
                            <a:schemeClr val="lt1"/>
                          </a:solidFill>
                          <a:latin typeface="+mj-lt"/>
                          <a:ea typeface="Roboto" panose="02000000000000000000" pitchFamily="2" charset="0"/>
                          <a:cs typeface="+mn-cs"/>
                        </a:rPr>
                        <a:t>Threats</a:t>
                      </a:r>
                    </a:p>
                  </a:txBody>
                  <a:tcPr>
                    <a:solidFill>
                      <a:srgbClr val="FF0000"/>
                    </a:solidFill>
                  </a:tcPr>
                </a:tc>
                <a:extLst>
                  <a:ext uri="{0D108BD9-81ED-4DB2-BD59-A6C34878D82A}">
                    <a16:rowId xmlns:a16="http://schemas.microsoft.com/office/drawing/2014/main" val="2023323792"/>
                  </a:ext>
                </a:extLst>
              </a:tr>
              <a:tr h="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Carefully investing and pairing with other companies to diversify its market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Digitization as an investment option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Increase in the number of social media users worldwide can be used to promote products, interact with customers &amp; collect feedback</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Green government drive: Opportunity to sale products to federal and state government contractors</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No regular supply of innovative products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Increasing competition &amp; new entrants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Fraudulent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latin typeface="+mj-lt"/>
                          <a:ea typeface="+mn-ea"/>
                          <a:cs typeface="+mn-cs"/>
                        </a:rPr>
                        <a:t>Changing regulations </a:t>
                      </a:r>
                      <a:r>
                        <a:rPr lang="en-US" sz="1600" dirty="0">
                          <a:latin typeface="+mj-lt"/>
                        </a:rPr>
                        <a:t>on international trade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Exchange rate keeps fluctuating and this affects tremendously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latin typeface="+mj-lt"/>
                      </a:endParaRPr>
                    </a:p>
                  </a:txBody>
                  <a:tcPr/>
                </a:tc>
                <a:extLst>
                  <a:ext uri="{0D108BD9-81ED-4DB2-BD59-A6C34878D82A}">
                    <a16:rowId xmlns:a16="http://schemas.microsoft.com/office/drawing/2014/main" val="1916356475"/>
                  </a:ext>
                </a:extLst>
              </a:tr>
            </a:tbl>
          </a:graphicData>
        </a:graphic>
      </p:graphicFrame>
    </p:spTree>
    <p:extLst>
      <p:ext uri="{BB962C8B-B14F-4D97-AF65-F5344CB8AC3E}">
        <p14:creationId xmlns:p14="http://schemas.microsoft.com/office/powerpoint/2010/main" val="214398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F3AE-1278-4EE5-B194-CD1713434771}"/>
              </a:ext>
            </a:extLst>
          </p:cNvPr>
          <p:cNvSpPr>
            <a:spLocks noGrp="1"/>
          </p:cNvSpPr>
          <p:nvPr>
            <p:ph type="title"/>
          </p:nvPr>
        </p:nvSpPr>
        <p:spPr/>
        <p:txBody>
          <a:bodyPr/>
          <a:lstStyle/>
          <a:p>
            <a:r>
              <a:rPr lang="en-US" dirty="0"/>
              <a:t>Project Mandate</a:t>
            </a:r>
          </a:p>
        </p:txBody>
      </p:sp>
    </p:spTree>
    <p:extLst>
      <p:ext uri="{BB962C8B-B14F-4D97-AF65-F5344CB8AC3E}">
        <p14:creationId xmlns:p14="http://schemas.microsoft.com/office/powerpoint/2010/main" val="759393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3F418-8757-4A9C-9AAF-2EFD75A2BEFB}">
  <ds:schemaRefs>
    <ds:schemaRef ds:uri="http://schemas.microsoft.com/office/2006/metadata/properties"/>
    <ds:schemaRef ds:uri="http://schemas.microsoft.com/office/infopath/2007/PartnerControls"/>
    <ds:schemaRef ds:uri="ba3b528c-09ce-48bd-b8c1-d6a0eadb7b7a"/>
    <ds:schemaRef ds:uri="http://schemas.microsoft.com/sharepoint/v3"/>
  </ds:schemaRefs>
</ds:datastoreItem>
</file>

<file path=customXml/itemProps3.xml><?xml version="1.0" encoding="utf-8"?>
<ds:datastoreItem xmlns:ds="http://schemas.openxmlformats.org/officeDocument/2006/customXml" ds:itemID="{C9C8C966-778B-43A2-9BDE-D67CABE9D3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2248</Words>
  <Application>Microsoft Macintosh PowerPoint</Application>
  <PresentationFormat>Widescreen</PresentationFormat>
  <Paragraphs>240</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Century Gothic</vt:lpstr>
      <vt:lpstr>Roboto</vt:lpstr>
      <vt:lpstr>Rockwell</vt:lpstr>
      <vt:lpstr>Segoe UI Light</vt:lpstr>
      <vt:lpstr>Wingdings</vt:lpstr>
      <vt:lpstr>NEU SIA Theme</vt:lpstr>
      <vt:lpstr>Big Data Architecture and Governance</vt:lpstr>
      <vt:lpstr>Overview</vt:lpstr>
      <vt:lpstr>Issue # 1 Name:  Personalized Marketing Efforts </vt:lpstr>
      <vt:lpstr>Impact Statement for Issue # 1</vt:lpstr>
      <vt:lpstr>Issue # 2 Name: Fraud claim detection</vt:lpstr>
      <vt:lpstr>Impact Statement for Issue # 2</vt:lpstr>
      <vt:lpstr>Company SWOT Analysis</vt:lpstr>
      <vt:lpstr>SWOT Analysis</vt:lpstr>
      <vt:lpstr>Project Mandate</vt:lpstr>
      <vt:lpstr>Project Name: Personalized Marketing Efforts </vt:lpstr>
      <vt:lpstr>Project Name: Personalized Marketing Efforts </vt:lpstr>
      <vt:lpstr>Vision Diagram </vt:lpstr>
      <vt:lpstr>Project Name: Fraud claim detection</vt:lpstr>
      <vt:lpstr>Project Name: Fraud claim detection </vt:lpstr>
      <vt:lpstr>Vision Diagram </vt:lpstr>
      <vt:lpstr>Project Resource &amp; Budget</vt:lpstr>
      <vt:lpstr>PowerPoint Presentation</vt:lpstr>
      <vt:lpstr>Project Name: Personalized Marketing Efforts </vt:lpstr>
      <vt:lpstr>Project Name: Personalized Marketing Efforts </vt:lpstr>
      <vt:lpstr>Project Name: Personalized Marketing Efforts </vt:lpstr>
      <vt:lpstr>Project Name: Personalized Marketing Efforts </vt:lpstr>
      <vt:lpstr>Project Name: Personalized Marketing Efforts </vt:lpstr>
      <vt:lpstr>Project Name: Personalized Marketing Efforts </vt:lpstr>
      <vt:lpstr>Project Name: Personalized Marketing Efforts </vt:lpstr>
      <vt:lpstr>Project Name: Fraud claim detection </vt:lpstr>
      <vt:lpstr>Project Name: Fraud claim detection </vt:lpstr>
      <vt:lpstr>Project Name: Fraud claim detection </vt:lpstr>
      <vt:lpstr>Project Name: Fraud claim detection </vt:lpstr>
      <vt:lpstr>Project Name: Fraud claim detection </vt:lpstr>
      <vt:lpstr>Project Name: Fraud claim detection </vt:lpstr>
      <vt:lpstr>Selection Logic</vt:lpstr>
      <vt:lpstr>Comparison</vt:lpstr>
      <vt:lpstr>Selection : Personalized Marketing Efforts </vt:lpstr>
      <vt:lpstr>Selection : Personalized Marketing Efforts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2020-06-24T00:24:28Z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